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3" r:id="rId2"/>
  </p:sldMasterIdLst>
  <p:notesMasterIdLst>
    <p:notesMasterId r:id="rId7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96" r:id="rId24"/>
    <p:sldId id="297" r:id="rId25"/>
    <p:sldId id="277" r:id="rId26"/>
    <p:sldId id="278" r:id="rId27"/>
    <p:sldId id="279" r:id="rId28"/>
    <p:sldId id="280" r:id="rId29"/>
    <p:sldId id="281" r:id="rId30"/>
    <p:sldId id="282" r:id="rId31"/>
    <p:sldId id="311" r:id="rId32"/>
    <p:sldId id="298" r:id="rId33"/>
    <p:sldId id="299" r:id="rId34"/>
    <p:sldId id="300" r:id="rId35"/>
    <p:sldId id="310" r:id="rId36"/>
    <p:sldId id="302" r:id="rId37"/>
    <p:sldId id="303" r:id="rId38"/>
    <p:sldId id="304" r:id="rId39"/>
    <p:sldId id="305" r:id="rId40"/>
    <p:sldId id="306" r:id="rId41"/>
    <p:sldId id="307" r:id="rId42"/>
    <p:sldId id="308" r:id="rId43"/>
    <p:sldId id="309" r:id="rId44"/>
    <p:sldId id="312" r:id="rId45"/>
    <p:sldId id="283" r:id="rId46"/>
    <p:sldId id="288" r:id="rId47"/>
    <p:sldId id="324" r:id="rId48"/>
    <p:sldId id="325" r:id="rId49"/>
    <p:sldId id="326" r:id="rId50"/>
    <p:sldId id="327" r:id="rId51"/>
    <p:sldId id="328" r:id="rId52"/>
    <p:sldId id="289" r:id="rId53"/>
    <p:sldId id="290" r:id="rId54"/>
    <p:sldId id="291" r:id="rId55"/>
    <p:sldId id="293" r:id="rId56"/>
    <p:sldId id="294" r:id="rId57"/>
    <p:sldId id="330" r:id="rId58"/>
    <p:sldId id="321" r:id="rId59"/>
    <p:sldId id="322" r:id="rId60"/>
    <p:sldId id="313" r:id="rId61"/>
    <p:sldId id="314" r:id="rId62"/>
    <p:sldId id="315" r:id="rId63"/>
    <p:sldId id="316" r:id="rId64"/>
    <p:sldId id="317" r:id="rId65"/>
    <p:sldId id="318" r:id="rId66"/>
    <p:sldId id="331" r:id="rId67"/>
    <p:sldId id="323" r:id="rId68"/>
    <p:sldId id="319" r:id="rId69"/>
    <p:sldId id="332" r:id="rId7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911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9AA090-DAC3-458A-9AE0-F41B41F42DD7}"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10F8AEF1-DAA2-459D-A517-36A3A5DD4050}">
      <dgm:prSet phldrT="[Text]"/>
      <dgm:spPr/>
      <dgm:t>
        <a:bodyPr/>
        <a:lstStyle/>
        <a:p>
          <a:r>
            <a:rPr lang="en-US" dirty="0" smtClean="0"/>
            <a:t>Congestion control</a:t>
          </a:r>
          <a:endParaRPr lang="en-US" dirty="0"/>
        </a:p>
      </dgm:t>
    </dgm:pt>
    <dgm:pt modelId="{F44D54BE-2774-4870-976F-FC38F96C087F}" type="parTrans" cxnId="{F6B93D1F-E7C6-4129-95D5-B28B8CDA25A9}">
      <dgm:prSet/>
      <dgm:spPr/>
      <dgm:t>
        <a:bodyPr/>
        <a:lstStyle/>
        <a:p>
          <a:endParaRPr lang="en-US"/>
        </a:p>
      </dgm:t>
    </dgm:pt>
    <dgm:pt modelId="{3C73A608-3CB3-45FF-BF37-36DD6685EBB5}" type="sibTrans" cxnId="{F6B93D1F-E7C6-4129-95D5-B28B8CDA25A9}">
      <dgm:prSet/>
      <dgm:spPr/>
      <dgm:t>
        <a:bodyPr/>
        <a:lstStyle/>
        <a:p>
          <a:endParaRPr lang="en-US"/>
        </a:p>
      </dgm:t>
    </dgm:pt>
    <dgm:pt modelId="{6D4D5F2D-9F76-4B6F-9678-7D57D402B191}">
      <dgm:prSet phldrT="[Text]" custT="1"/>
      <dgm:spPr/>
      <dgm:t>
        <a:bodyPr/>
        <a:lstStyle/>
        <a:p>
          <a:r>
            <a:rPr lang="en-US" sz="1500" b="1" dirty="0" smtClean="0"/>
            <a:t>Open Loop (Prevention)</a:t>
          </a:r>
          <a:endParaRPr lang="en-US" sz="1500" b="1" dirty="0"/>
        </a:p>
      </dgm:t>
    </dgm:pt>
    <dgm:pt modelId="{B024EB26-998E-444F-96FD-01A541097538}" type="parTrans" cxnId="{7759F393-27C2-4E07-9121-E0E469FF6B1A}">
      <dgm:prSet/>
      <dgm:spPr/>
      <dgm:t>
        <a:bodyPr/>
        <a:lstStyle/>
        <a:p>
          <a:endParaRPr lang="en-US"/>
        </a:p>
      </dgm:t>
    </dgm:pt>
    <dgm:pt modelId="{D15F0C33-7568-4A49-A9EB-2DEC90DA13FB}" type="sibTrans" cxnId="{7759F393-27C2-4E07-9121-E0E469FF6B1A}">
      <dgm:prSet/>
      <dgm:spPr/>
      <dgm:t>
        <a:bodyPr/>
        <a:lstStyle/>
        <a:p>
          <a:endParaRPr lang="en-US"/>
        </a:p>
      </dgm:t>
    </dgm:pt>
    <dgm:pt modelId="{23178D87-8EFB-4437-A626-B6E766A61903}">
      <dgm:prSet phldrT="[Text]" custT="1"/>
      <dgm:spPr/>
      <dgm:t>
        <a:bodyPr/>
        <a:lstStyle/>
        <a:p>
          <a:r>
            <a:rPr lang="en-US" sz="1500" b="1" dirty="0" smtClean="0"/>
            <a:t>Closed Loop (removal)</a:t>
          </a:r>
          <a:endParaRPr lang="en-US" sz="1500" b="1" dirty="0"/>
        </a:p>
      </dgm:t>
    </dgm:pt>
    <dgm:pt modelId="{E13B84C6-23CB-4EE7-A7DA-2E8D8B2DBC07}" type="parTrans" cxnId="{D1B5A613-498D-4A96-BA71-225240CF5AD3}">
      <dgm:prSet/>
      <dgm:spPr/>
      <dgm:t>
        <a:bodyPr/>
        <a:lstStyle/>
        <a:p>
          <a:endParaRPr lang="en-US"/>
        </a:p>
      </dgm:t>
    </dgm:pt>
    <dgm:pt modelId="{A5909C1F-652A-4FB0-B790-BA8C2D557DC0}" type="sibTrans" cxnId="{D1B5A613-498D-4A96-BA71-225240CF5AD3}">
      <dgm:prSet/>
      <dgm:spPr/>
      <dgm:t>
        <a:bodyPr/>
        <a:lstStyle/>
        <a:p>
          <a:endParaRPr lang="en-US"/>
        </a:p>
      </dgm:t>
    </dgm:pt>
    <dgm:pt modelId="{A85499BE-AE1D-4BF6-9298-2C6861BBD5CF}">
      <dgm:prSet phldrT="[Text]" custT="1"/>
      <dgm:spPr/>
      <dgm:t>
        <a:bodyPr/>
        <a:lstStyle/>
        <a:p>
          <a:r>
            <a:rPr lang="en-US" sz="1500" dirty="0" smtClean="0"/>
            <a:t>Retransmission Policy</a:t>
          </a:r>
          <a:endParaRPr lang="en-US" sz="1500" dirty="0"/>
        </a:p>
      </dgm:t>
    </dgm:pt>
    <dgm:pt modelId="{94E9EBF2-3131-4F68-B937-6D71913F9947}" type="parTrans" cxnId="{5479BEF4-155F-46BE-AF59-30507EAC6354}">
      <dgm:prSet/>
      <dgm:spPr/>
      <dgm:t>
        <a:bodyPr/>
        <a:lstStyle/>
        <a:p>
          <a:endParaRPr lang="en-US"/>
        </a:p>
      </dgm:t>
    </dgm:pt>
    <dgm:pt modelId="{3C72034B-8ED9-4614-A9BF-037F5C80E6EC}" type="sibTrans" cxnId="{5479BEF4-155F-46BE-AF59-30507EAC6354}">
      <dgm:prSet/>
      <dgm:spPr/>
      <dgm:t>
        <a:bodyPr/>
        <a:lstStyle/>
        <a:p>
          <a:endParaRPr lang="en-US"/>
        </a:p>
      </dgm:t>
    </dgm:pt>
    <dgm:pt modelId="{EE3DE7DA-884B-4955-98E1-588A41804766}">
      <dgm:prSet phldrT="[Text]" custT="1"/>
      <dgm:spPr/>
      <dgm:t>
        <a:bodyPr/>
        <a:lstStyle/>
        <a:p>
          <a:r>
            <a:rPr lang="en-US" sz="1500" dirty="0" smtClean="0"/>
            <a:t>Window Policy </a:t>
          </a:r>
          <a:endParaRPr lang="en-US" sz="1500" dirty="0"/>
        </a:p>
      </dgm:t>
    </dgm:pt>
    <dgm:pt modelId="{A852251E-99B1-477C-931E-A5D8547E3117}" type="parTrans" cxnId="{53F92D40-3A96-4F1A-8EC7-370B0F26D041}">
      <dgm:prSet/>
      <dgm:spPr/>
      <dgm:t>
        <a:bodyPr/>
        <a:lstStyle/>
        <a:p>
          <a:endParaRPr lang="en-US"/>
        </a:p>
      </dgm:t>
    </dgm:pt>
    <dgm:pt modelId="{7C401DE3-D369-4794-A1A0-E231571DF6F1}" type="sibTrans" cxnId="{53F92D40-3A96-4F1A-8EC7-370B0F26D041}">
      <dgm:prSet/>
      <dgm:spPr/>
      <dgm:t>
        <a:bodyPr/>
        <a:lstStyle/>
        <a:p>
          <a:endParaRPr lang="en-US"/>
        </a:p>
      </dgm:t>
    </dgm:pt>
    <dgm:pt modelId="{50475343-0679-4E99-9B74-B7FACB60324A}">
      <dgm:prSet phldrT="[Text]" custT="1"/>
      <dgm:spPr/>
      <dgm:t>
        <a:bodyPr/>
        <a:lstStyle/>
        <a:p>
          <a:r>
            <a:rPr lang="en-US" sz="1500" dirty="0" smtClean="0"/>
            <a:t>Acknowledgement Policy</a:t>
          </a:r>
          <a:endParaRPr lang="en-US" sz="1500" dirty="0"/>
        </a:p>
      </dgm:t>
    </dgm:pt>
    <dgm:pt modelId="{AD36C08A-23D9-4E62-8E35-155A49BC50ED}" type="parTrans" cxnId="{BD2D6E63-8A14-4706-90A8-951F91C7472C}">
      <dgm:prSet/>
      <dgm:spPr/>
      <dgm:t>
        <a:bodyPr/>
        <a:lstStyle/>
        <a:p>
          <a:endParaRPr lang="en-US"/>
        </a:p>
      </dgm:t>
    </dgm:pt>
    <dgm:pt modelId="{575AFB96-8C1B-408D-A6B5-F0D637857AF6}" type="sibTrans" cxnId="{BD2D6E63-8A14-4706-90A8-951F91C7472C}">
      <dgm:prSet/>
      <dgm:spPr/>
      <dgm:t>
        <a:bodyPr/>
        <a:lstStyle/>
        <a:p>
          <a:endParaRPr lang="en-US"/>
        </a:p>
      </dgm:t>
    </dgm:pt>
    <dgm:pt modelId="{2F3E17C3-EA93-4BD6-B044-A804302360EF}">
      <dgm:prSet phldrT="[Text]" custT="1"/>
      <dgm:spPr/>
      <dgm:t>
        <a:bodyPr/>
        <a:lstStyle/>
        <a:p>
          <a:r>
            <a:rPr lang="en-US" sz="1500" dirty="0" smtClean="0"/>
            <a:t>Discarding Policy</a:t>
          </a:r>
          <a:endParaRPr lang="en-US" sz="1500" dirty="0"/>
        </a:p>
      </dgm:t>
    </dgm:pt>
    <dgm:pt modelId="{E0BFA69C-6554-42CA-8B89-967844ED2C1E}" type="parTrans" cxnId="{A403943C-1856-4AFD-B8F6-37C2B72570A0}">
      <dgm:prSet/>
      <dgm:spPr/>
      <dgm:t>
        <a:bodyPr/>
        <a:lstStyle/>
        <a:p>
          <a:endParaRPr lang="en-US"/>
        </a:p>
      </dgm:t>
    </dgm:pt>
    <dgm:pt modelId="{772700EF-20A0-4B2B-BD5B-EE6C0C97E5F0}" type="sibTrans" cxnId="{A403943C-1856-4AFD-B8F6-37C2B72570A0}">
      <dgm:prSet/>
      <dgm:spPr/>
      <dgm:t>
        <a:bodyPr/>
        <a:lstStyle/>
        <a:p>
          <a:endParaRPr lang="en-US"/>
        </a:p>
      </dgm:t>
    </dgm:pt>
    <dgm:pt modelId="{805C2930-2941-4AA6-8686-78A2CA1C6F29}">
      <dgm:prSet phldrT="[Text]" custT="1"/>
      <dgm:spPr/>
      <dgm:t>
        <a:bodyPr/>
        <a:lstStyle/>
        <a:p>
          <a:r>
            <a:rPr lang="en-US" sz="1500" dirty="0" smtClean="0"/>
            <a:t>Admission Policy</a:t>
          </a:r>
          <a:endParaRPr lang="en-US" sz="1500" dirty="0"/>
        </a:p>
      </dgm:t>
    </dgm:pt>
    <dgm:pt modelId="{90F7B7AB-02F3-49B8-BD05-0B09213DA1A2}" type="parTrans" cxnId="{737C671C-48B2-4AA3-8065-5DED0840BA76}">
      <dgm:prSet/>
      <dgm:spPr/>
      <dgm:t>
        <a:bodyPr/>
        <a:lstStyle/>
        <a:p>
          <a:endParaRPr lang="en-US"/>
        </a:p>
      </dgm:t>
    </dgm:pt>
    <dgm:pt modelId="{A6086803-B3A5-4F91-898A-810067E6F8CA}" type="sibTrans" cxnId="{737C671C-48B2-4AA3-8065-5DED0840BA76}">
      <dgm:prSet/>
      <dgm:spPr/>
      <dgm:t>
        <a:bodyPr/>
        <a:lstStyle/>
        <a:p>
          <a:endParaRPr lang="en-US"/>
        </a:p>
      </dgm:t>
    </dgm:pt>
    <dgm:pt modelId="{7FA0873D-B0E6-4EBE-9EE0-7321D228D933}">
      <dgm:prSet phldrT="[Text]" custT="1"/>
      <dgm:spPr/>
      <dgm:t>
        <a:bodyPr/>
        <a:lstStyle/>
        <a:p>
          <a:r>
            <a:rPr lang="en-US" sz="1500" dirty="0" smtClean="0"/>
            <a:t>Back Pressure</a:t>
          </a:r>
          <a:endParaRPr lang="en-US" sz="1500" dirty="0"/>
        </a:p>
      </dgm:t>
    </dgm:pt>
    <dgm:pt modelId="{7CA547D1-13C2-4B34-AECE-E2F085111073}" type="parTrans" cxnId="{08362E12-FFF6-40BB-A08D-09B619152A75}">
      <dgm:prSet/>
      <dgm:spPr/>
      <dgm:t>
        <a:bodyPr/>
        <a:lstStyle/>
        <a:p>
          <a:endParaRPr lang="en-US"/>
        </a:p>
      </dgm:t>
    </dgm:pt>
    <dgm:pt modelId="{9F0A8CDE-38A0-40D7-9C99-22B09F11F582}" type="sibTrans" cxnId="{08362E12-FFF6-40BB-A08D-09B619152A75}">
      <dgm:prSet/>
      <dgm:spPr/>
      <dgm:t>
        <a:bodyPr/>
        <a:lstStyle/>
        <a:p>
          <a:endParaRPr lang="en-US"/>
        </a:p>
      </dgm:t>
    </dgm:pt>
    <dgm:pt modelId="{8EF888A3-1B4B-4233-A65B-740C772C58E4}">
      <dgm:prSet phldrT="[Text]" custT="1"/>
      <dgm:spPr/>
      <dgm:t>
        <a:bodyPr/>
        <a:lstStyle/>
        <a:p>
          <a:r>
            <a:rPr lang="en-US" sz="1500" dirty="0" smtClean="0"/>
            <a:t>Choke Packet</a:t>
          </a:r>
          <a:endParaRPr lang="en-US" sz="1500" dirty="0"/>
        </a:p>
      </dgm:t>
    </dgm:pt>
    <dgm:pt modelId="{5789DAF8-0F40-4F64-855B-F093D2D30F15}" type="parTrans" cxnId="{7A265DA2-E9DA-4F68-9FFB-87E5FEDC5EE1}">
      <dgm:prSet/>
      <dgm:spPr/>
      <dgm:t>
        <a:bodyPr/>
        <a:lstStyle/>
        <a:p>
          <a:endParaRPr lang="en-US"/>
        </a:p>
      </dgm:t>
    </dgm:pt>
    <dgm:pt modelId="{ACD13059-41AB-4784-ADBC-D997FF7283F5}" type="sibTrans" cxnId="{7A265DA2-E9DA-4F68-9FFB-87E5FEDC5EE1}">
      <dgm:prSet/>
      <dgm:spPr/>
      <dgm:t>
        <a:bodyPr/>
        <a:lstStyle/>
        <a:p>
          <a:endParaRPr lang="en-US"/>
        </a:p>
      </dgm:t>
    </dgm:pt>
    <dgm:pt modelId="{0424B884-262A-4E17-B5DD-57C006951FD9}">
      <dgm:prSet phldrT="[Text]" custT="1"/>
      <dgm:spPr/>
      <dgm:t>
        <a:bodyPr/>
        <a:lstStyle/>
        <a:p>
          <a:r>
            <a:rPr lang="en-US" sz="1500" dirty="0" smtClean="0"/>
            <a:t>Implicit signaling</a:t>
          </a:r>
          <a:endParaRPr lang="en-US" sz="1500" dirty="0"/>
        </a:p>
      </dgm:t>
    </dgm:pt>
    <dgm:pt modelId="{ACA8E7D2-1E89-4869-98AD-218148E12255}" type="parTrans" cxnId="{94383D83-8243-4244-8A07-28C8B9E95532}">
      <dgm:prSet/>
      <dgm:spPr/>
      <dgm:t>
        <a:bodyPr/>
        <a:lstStyle/>
        <a:p>
          <a:endParaRPr lang="en-US"/>
        </a:p>
      </dgm:t>
    </dgm:pt>
    <dgm:pt modelId="{515DD461-9014-4CF7-A3DE-67DDCF5985C0}" type="sibTrans" cxnId="{94383D83-8243-4244-8A07-28C8B9E95532}">
      <dgm:prSet/>
      <dgm:spPr/>
      <dgm:t>
        <a:bodyPr/>
        <a:lstStyle/>
        <a:p>
          <a:endParaRPr lang="en-US"/>
        </a:p>
      </dgm:t>
    </dgm:pt>
    <dgm:pt modelId="{25960B9C-14E8-415F-8A24-AEAB051D17C3}">
      <dgm:prSet phldrT="[Text]" custT="1"/>
      <dgm:spPr/>
      <dgm:t>
        <a:bodyPr/>
        <a:lstStyle/>
        <a:p>
          <a:r>
            <a:rPr lang="en-US" sz="1500" dirty="0" smtClean="0"/>
            <a:t>Explicit signaling</a:t>
          </a:r>
          <a:endParaRPr lang="en-US" sz="1500" dirty="0"/>
        </a:p>
      </dgm:t>
    </dgm:pt>
    <dgm:pt modelId="{878602C1-E52D-4A98-87D7-27BC3C5704C9}" type="parTrans" cxnId="{81A20DD0-54F0-4494-BD6D-A2FA96381AA8}">
      <dgm:prSet/>
      <dgm:spPr/>
      <dgm:t>
        <a:bodyPr/>
        <a:lstStyle/>
        <a:p>
          <a:endParaRPr lang="en-US"/>
        </a:p>
      </dgm:t>
    </dgm:pt>
    <dgm:pt modelId="{F01EC10B-A902-43D8-A4E9-9B8F637AD70F}" type="sibTrans" cxnId="{81A20DD0-54F0-4494-BD6D-A2FA96381AA8}">
      <dgm:prSet/>
      <dgm:spPr/>
      <dgm:t>
        <a:bodyPr/>
        <a:lstStyle/>
        <a:p>
          <a:endParaRPr lang="en-US"/>
        </a:p>
      </dgm:t>
    </dgm:pt>
    <dgm:pt modelId="{D388D59D-F90A-4197-BA26-C5064674AB4E}" type="pres">
      <dgm:prSet presAssocID="{569AA090-DAC3-458A-9AE0-F41B41F42DD7}" presName="diagram" presStyleCnt="0">
        <dgm:presLayoutVars>
          <dgm:chPref val="1"/>
          <dgm:dir/>
          <dgm:animOne val="branch"/>
          <dgm:animLvl val="lvl"/>
          <dgm:resizeHandles/>
        </dgm:presLayoutVars>
      </dgm:prSet>
      <dgm:spPr/>
      <dgm:t>
        <a:bodyPr/>
        <a:lstStyle/>
        <a:p>
          <a:endParaRPr lang="en-US"/>
        </a:p>
      </dgm:t>
    </dgm:pt>
    <dgm:pt modelId="{7F57D6B0-8998-40D7-B0C5-BEB5927DA5EC}" type="pres">
      <dgm:prSet presAssocID="{10F8AEF1-DAA2-459D-A517-36A3A5DD4050}" presName="root" presStyleCnt="0"/>
      <dgm:spPr/>
    </dgm:pt>
    <dgm:pt modelId="{D1192A12-C7A0-4201-B680-20F3AE28CC3D}" type="pres">
      <dgm:prSet presAssocID="{10F8AEF1-DAA2-459D-A517-36A3A5DD4050}" presName="rootComposite" presStyleCnt="0"/>
      <dgm:spPr/>
    </dgm:pt>
    <dgm:pt modelId="{FBCD22DF-9806-4EA2-804B-D10602B02570}" type="pres">
      <dgm:prSet presAssocID="{10F8AEF1-DAA2-459D-A517-36A3A5DD4050}" presName="rootText" presStyleLbl="node1" presStyleIdx="0" presStyleCnt="1"/>
      <dgm:spPr/>
      <dgm:t>
        <a:bodyPr/>
        <a:lstStyle/>
        <a:p>
          <a:endParaRPr lang="en-US"/>
        </a:p>
      </dgm:t>
    </dgm:pt>
    <dgm:pt modelId="{6ADBC35F-BA80-4174-9633-C78BD06AFD40}" type="pres">
      <dgm:prSet presAssocID="{10F8AEF1-DAA2-459D-A517-36A3A5DD4050}" presName="rootConnector" presStyleLbl="node1" presStyleIdx="0" presStyleCnt="1"/>
      <dgm:spPr/>
      <dgm:t>
        <a:bodyPr/>
        <a:lstStyle/>
        <a:p>
          <a:endParaRPr lang="en-US"/>
        </a:p>
      </dgm:t>
    </dgm:pt>
    <dgm:pt modelId="{0E4105EA-FDE7-49FD-8A4A-F755300F73E7}" type="pres">
      <dgm:prSet presAssocID="{10F8AEF1-DAA2-459D-A517-36A3A5DD4050}" presName="childShape" presStyleCnt="0"/>
      <dgm:spPr/>
    </dgm:pt>
    <dgm:pt modelId="{A923E2C5-C46B-4663-95AC-D6B41DB3E58D}" type="pres">
      <dgm:prSet presAssocID="{B024EB26-998E-444F-96FD-01A541097538}" presName="Name13" presStyleLbl="parChTrans1D2" presStyleIdx="0" presStyleCnt="2"/>
      <dgm:spPr/>
      <dgm:t>
        <a:bodyPr/>
        <a:lstStyle/>
        <a:p>
          <a:endParaRPr lang="en-US"/>
        </a:p>
      </dgm:t>
    </dgm:pt>
    <dgm:pt modelId="{2AB8790A-5FEA-47CF-957A-7DCDB989ABC4}" type="pres">
      <dgm:prSet presAssocID="{6D4D5F2D-9F76-4B6F-9678-7D57D402B191}" presName="childText" presStyleLbl="bgAcc1" presStyleIdx="0" presStyleCnt="2" custScaleX="317554" custScaleY="149713" custLinFactNeighborX="6138" custLinFactNeighborY="-19510">
        <dgm:presLayoutVars>
          <dgm:bulletEnabled val="1"/>
        </dgm:presLayoutVars>
      </dgm:prSet>
      <dgm:spPr/>
      <dgm:t>
        <a:bodyPr/>
        <a:lstStyle/>
        <a:p>
          <a:endParaRPr lang="en-US"/>
        </a:p>
      </dgm:t>
    </dgm:pt>
    <dgm:pt modelId="{00928217-33D7-4F14-9CC6-6222A4355AD2}" type="pres">
      <dgm:prSet presAssocID="{E13B84C6-23CB-4EE7-A7DA-2E8D8B2DBC07}" presName="Name13" presStyleLbl="parChTrans1D2" presStyleIdx="1" presStyleCnt="2"/>
      <dgm:spPr/>
      <dgm:t>
        <a:bodyPr/>
        <a:lstStyle/>
        <a:p>
          <a:endParaRPr lang="en-US"/>
        </a:p>
      </dgm:t>
    </dgm:pt>
    <dgm:pt modelId="{2563CAAD-F8A8-4CFA-BBC4-D973079ECA1B}" type="pres">
      <dgm:prSet presAssocID="{23178D87-8EFB-4437-A626-B6E766A61903}" presName="childText" presStyleLbl="bgAcc1" presStyleIdx="1" presStyleCnt="2" custScaleX="328205" custScaleY="124757" custLinFactNeighborX="1662" custLinFactNeighborY="-23026">
        <dgm:presLayoutVars>
          <dgm:bulletEnabled val="1"/>
        </dgm:presLayoutVars>
      </dgm:prSet>
      <dgm:spPr/>
      <dgm:t>
        <a:bodyPr/>
        <a:lstStyle/>
        <a:p>
          <a:endParaRPr lang="en-US"/>
        </a:p>
      </dgm:t>
    </dgm:pt>
  </dgm:ptLst>
  <dgm:cxnLst>
    <dgm:cxn modelId="{737C671C-48B2-4AA3-8065-5DED0840BA76}" srcId="{6D4D5F2D-9F76-4B6F-9678-7D57D402B191}" destId="{805C2930-2941-4AA6-8686-78A2CA1C6F29}" srcOrd="4" destOrd="0" parTransId="{90F7B7AB-02F3-49B8-BD05-0B09213DA1A2}" sibTransId="{A6086803-B3A5-4F91-898A-810067E6F8CA}"/>
    <dgm:cxn modelId="{E3D5ADEE-FBFA-4011-B730-C626DC22C7F7}" type="presOf" srcId="{0424B884-262A-4E17-B5DD-57C006951FD9}" destId="{2563CAAD-F8A8-4CFA-BBC4-D973079ECA1B}" srcOrd="0" destOrd="3" presId="urn:microsoft.com/office/officeart/2005/8/layout/hierarchy3"/>
    <dgm:cxn modelId="{34DFE9A5-2D74-48E4-8DAC-3CD53F39771C}" type="presOf" srcId="{23178D87-8EFB-4437-A626-B6E766A61903}" destId="{2563CAAD-F8A8-4CFA-BBC4-D973079ECA1B}" srcOrd="0" destOrd="0" presId="urn:microsoft.com/office/officeart/2005/8/layout/hierarchy3"/>
    <dgm:cxn modelId="{66F7E4F5-1930-47EA-8C0B-FCD20362B191}" type="presOf" srcId="{25960B9C-14E8-415F-8A24-AEAB051D17C3}" destId="{2563CAAD-F8A8-4CFA-BBC4-D973079ECA1B}" srcOrd="0" destOrd="4" presId="urn:microsoft.com/office/officeart/2005/8/layout/hierarchy3"/>
    <dgm:cxn modelId="{53F92D40-3A96-4F1A-8EC7-370B0F26D041}" srcId="{6D4D5F2D-9F76-4B6F-9678-7D57D402B191}" destId="{EE3DE7DA-884B-4955-98E1-588A41804766}" srcOrd="1" destOrd="0" parTransId="{A852251E-99B1-477C-931E-A5D8547E3117}" sibTransId="{7C401DE3-D369-4794-A1A0-E231571DF6F1}"/>
    <dgm:cxn modelId="{42662CAB-92C5-4CA5-AA4D-B1FA996C4CF4}" type="presOf" srcId="{569AA090-DAC3-458A-9AE0-F41B41F42DD7}" destId="{D388D59D-F90A-4197-BA26-C5064674AB4E}" srcOrd="0" destOrd="0" presId="urn:microsoft.com/office/officeart/2005/8/layout/hierarchy3"/>
    <dgm:cxn modelId="{1C132D4B-A297-42AD-B7A0-A9203A52BC9D}" type="presOf" srcId="{50475343-0679-4E99-9B74-B7FACB60324A}" destId="{2AB8790A-5FEA-47CF-957A-7DCDB989ABC4}" srcOrd="0" destOrd="3" presId="urn:microsoft.com/office/officeart/2005/8/layout/hierarchy3"/>
    <dgm:cxn modelId="{BD2D6E63-8A14-4706-90A8-951F91C7472C}" srcId="{6D4D5F2D-9F76-4B6F-9678-7D57D402B191}" destId="{50475343-0679-4E99-9B74-B7FACB60324A}" srcOrd="2" destOrd="0" parTransId="{AD36C08A-23D9-4E62-8E35-155A49BC50ED}" sibTransId="{575AFB96-8C1B-408D-A6B5-F0D637857AF6}"/>
    <dgm:cxn modelId="{7759F393-27C2-4E07-9121-E0E469FF6B1A}" srcId="{10F8AEF1-DAA2-459D-A517-36A3A5DD4050}" destId="{6D4D5F2D-9F76-4B6F-9678-7D57D402B191}" srcOrd="0" destOrd="0" parTransId="{B024EB26-998E-444F-96FD-01A541097538}" sibTransId="{D15F0C33-7568-4A49-A9EB-2DEC90DA13FB}"/>
    <dgm:cxn modelId="{A403943C-1856-4AFD-B8F6-37C2B72570A0}" srcId="{6D4D5F2D-9F76-4B6F-9678-7D57D402B191}" destId="{2F3E17C3-EA93-4BD6-B044-A804302360EF}" srcOrd="3" destOrd="0" parTransId="{E0BFA69C-6554-42CA-8B89-967844ED2C1E}" sibTransId="{772700EF-20A0-4B2B-BD5B-EE6C0C97E5F0}"/>
    <dgm:cxn modelId="{E5F09BF8-5074-4630-B33C-40C03EC128D7}" type="presOf" srcId="{6D4D5F2D-9F76-4B6F-9678-7D57D402B191}" destId="{2AB8790A-5FEA-47CF-957A-7DCDB989ABC4}" srcOrd="0" destOrd="0" presId="urn:microsoft.com/office/officeart/2005/8/layout/hierarchy3"/>
    <dgm:cxn modelId="{7A265DA2-E9DA-4F68-9FFB-87E5FEDC5EE1}" srcId="{23178D87-8EFB-4437-A626-B6E766A61903}" destId="{8EF888A3-1B4B-4233-A65B-740C772C58E4}" srcOrd="1" destOrd="0" parTransId="{5789DAF8-0F40-4F64-855B-F093D2D30F15}" sibTransId="{ACD13059-41AB-4784-ADBC-D997FF7283F5}"/>
    <dgm:cxn modelId="{0B787EAD-F36B-4E39-B4FA-B8B16CADFA3C}" type="presOf" srcId="{10F8AEF1-DAA2-459D-A517-36A3A5DD4050}" destId="{FBCD22DF-9806-4EA2-804B-D10602B02570}" srcOrd="0" destOrd="0" presId="urn:microsoft.com/office/officeart/2005/8/layout/hierarchy3"/>
    <dgm:cxn modelId="{81A20DD0-54F0-4494-BD6D-A2FA96381AA8}" srcId="{23178D87-8EFB-4437-A626-B6E766A61903}" destId="{25960B9C-14E8-415F-8A24-AEAB051D17C3}" srcOrd="3" destOrd="0" parTransId="{878602C1-E52D-4A98-87D7-27BC3C5704C9}" sibTransId="{F01EC10B-A902-43D8-A4E9-9B8F637AD70F}"/>
    <dgm:cxn modelId="{F6B93D1F-E7C6-4129-95D5-B28B8CDA25A9}" srcId="{569AA090-DAC3-458A-9AE0-F41B41F42DD7}" destId="{10F8AEF1-DAA2-459D-A517-36A3A5DD4050}" srcOrd="0" destOrd="0" parTransId="{F44D54BE-2774-4870-976F-FC38F96C087F}" sibTransId="{3C73A608-3CB3-45FF-BF37-36DD6685EBB5}"/>
    <dgm:cxn modelId="{5FB03C95-C6AA-4360-9646-A673AE36886A}" type="presOf" srcId="{E13B84C6-23CB-4EE7-A7DA-2E8D8B2DBC07}" destId="{00928217-33D7-4F14-9CC6-6222A4355AD2}" srcOrd="0" destOrd="0" presId="urn:microsoft.com/office/officeart/2005/8/layout/hierarchy3"/>
    <dgm:cxn modelId="{5479BEF4-155F-46BE-AF59-30507EAC6354}" srcId="{6D4D5F2D-9F76-4B6F-9678-7D57D402B191}" destId="{A85499BE-AE1D-4BF6-9298-2C6861BBD5CF}" srcOrd="0" destOrd="0" parTransId="{94E9EBF2-3131-4F68-B937-6D71913F9947}" sibTransId="{3C72034B-8ED9-4614-A9BF-037F5C80E6EC}"/>
    <dgm:cxn modelId="{29A09BEC-D4F9-46C9-B72A-96C6394BCCE4}" type="presOf" srcId="{B024EB26-998E-444F-96FD-01A541097538}" destId="{A923E2C5-C46B-4663-95AC-D6B41DB3E58D}" srcOrd="0" destOrd="0" presId="urn:microsoft.com/office/officeart/2005/8/layout/hierarchy3"/>
    <dgm:cxn modelId="{8CFDEF5E-12CD-4913-BA5B-BB3821730006}" type="presOf" srcId="{A85499BE-AE1D-4BF6-9298-2C6861BBD5CF}" destId="{2AB8790A-5FEA-47CF-957A-7DCDB989ABC4}" srcOrd="0" destOrd="1" presId="urn:microsoft.com/office/officeart/2005/8/layout/hierarchy3"/>
    <dgm:cxn modelId="{6ED8D883-AD2B-4B5D-8492-EC7B040F698A}" type="presOf" srcId="{7FA0873D-B0E6-4EBE-9EE0-7321D228D933}" destId="{2563CAAD-F8A8-4CFA-BBC4-D973079ECA1B}" srcOrd="0" destOrd="1" presId="urn:microsoft.com/office/officeart/2005/8/layout/hierarchy3"/>
    <dgm:cxn modelId="{F5876F50-C8A2-4F07-80C7-CC0E99CD5DF3}" type="presOf" srcId="{EE3DE7DA-884B-4955-98E1-588A41804766}" destId="{2AB8790A-5FEA-47CF-957A-7DCDB989ABC4}" srcOrd="0" destOrd="2" presId="urn:microsoft.com/office/officeart/2005/8/layout/hierarchy3"/>
    <dgm:cxn modelId="{D1B5A613-498D-4A96-BA71-225240CF5AD3}" srcId="{10F8AEF1-DAA2-459D-A517-36A3A5DD4050}" destId="{23178D87-8EFB-4437-A626-B6E766A61903}" srcOrd="1" destOrd="0" parTransId="{E13B84C6-23CB-4EE7-A7DA-2E8D8B2DBC07}" sibTransId="{A5909C1F-652A-4FB0-B790-BA8C2D557DC0}"/>
    <dgm:cxn modelId="{3ECC5F74-6EE0-4122-AB86-2D989022F4D6}" type="presOf" srcId="{8EF888A3-1B4B-4233-A65B-740C772C58E4}" destId="{2563CAAD-F8A8-4CFA-BBC4-D973079ECA1B}" srcOrd="0" destOrd="2" presId="urn:microsoft.com/office/officeart/2005/8/layout/hierarchy3"/>
    <dgm:cxn modelId="{AB3188BB-9CEA-41B9-9DCF-5C349CFC98D0}" type="presOf" srcId="{10F8AEF1-DAA2-459D-A517-36A3A5DD4050}" destId="{6ADBC35F-BA80-4174-9633-C78BD06AFD40}" srcOrd="1" destOrd="0" presId="urn:microsoft.com/office/officeart/2005/8/layout/hierarchy3"/>
    <dgm:cxn modelId="{05C2DA4D-AB40-4C26-83F9-524245C4AEB1}" type="presOf" srcId="{805C2930-2941-4AA6-8686-78A2CA1C6F29}" destId="{2AB8790A-5FEA-47CF-957A-7DCDB989ABC4}" srcOrd="0" destOrd="5" presId="urn:microsoft.com/office/officeart/2005/8/layout/hierarchy3"/>
    <dgm:cxn modelId="{08362E12-FFF6-40BB-A08D-09B619152A75}" srcId="{23178D87-8EFB-4437-A626-B6E766A61903}" destId="{7FA0873D-B0E6-4EBE-9EE0-7321D228D933}" srcOrd="0" destOrd="0" parTransId="{7CA547D1-13C2-4B34-AECE-E2F085111073}" sibTransId="{9F0A8CDE-38A0-40D7-9C99-22B09F11F582}"/>
    <dgm:cxn modelId="{F7618250-07A6-49A5-BFE8-FA37040155C6}" type="presOf" srcId="{2F3E17C3-EA93-4BD6-B044-A804302360EF}" destId="{2AB8790A-5FEA-47CF-957A-7DCDB989ABC4}" srcOrd="0" destOrd="4" presId="urn:microsoft.com/office/officeart/2005/8/layout/hierarchy3"/>
    <dgm:cxn modelId="{94383D83-8243-4244-8A07-28C8B9E95532}" srcId="{23178D87-8EFB-4437-A626-B6E766A61903}" destId="{0424B884-262A-4E17-B5DD-57C006951FD9}" srcOrd="2" destOrd="0" parTransId="{ACA8E7D2-1E89-4869-98AD-218148E12255}" sibTransId="{515DD461-9014-4CF7-A3DE-67DDCF5985C0}"/>
    <dgm:cxn modelId="{C9E4189D-939D-4962-BAB6-7F19530715DE}" type="presParOf" srcId="{D388D59D-F90A-4197-BA26-C5064674AB4E}" destId="{7F57D6B0-8998-40D7-B0C5-BEB5927DA5EC}" srcOrd="0" destOrd="0" presId="urn:microsoft.com/office/officeart/2005/8/layout/hierarchy3"/>
    <dgm:cxn modelId="{9C5A4D49-D623-4F38-8C24-58D32F68405E}" type="presParOf" srcId="{7F57D6B0-8998-40D7-B0C5-BEB5927DA5EC}" destId="{D1192A12-C7A0-4201-B680-20F3AE28CC3D}" srcOrd="0" destOrd="0" presId="urn:microsoft.com/office/officeart/2005/8/layout/hierarchy3"/>
    <dgm:cxn modelId="{D312D0FA-8C96-49A1-9D30-98378E574779}" type="presParOf" srcId="{D1192A12-C7A0-4201-B680-20F3AE28CC3D}" destId="{FBCD22DF-9806-4EA2-804B-D10602B02570}" srcOrd="0" destOrd="0" presId="urn:microsoft.com/office/officeart/2005/8/layout/hierarchy3"/>
    <dgm:cxn modelId="{EF977C16-0DC0-4451-87ED-4F0F58E5535B}" type="presParOf" srcId="{D1192A12-C7A0-4201-B680-20F3AE28CC3D}" destId="{6ADBC35F-BA80-4174-9633-C78BD06AFD40}" srcOrd="1" destOrd="0" presId="urn:microsoft.com/office/officeart/2005/8/layout/hierarchy3"/>
    <dgm:cxn modelId="{6E508923-19FB-4C73-A54C-9DB84C7BBD24}" type="presParOf" srcId="{7F57D6B0-8998-40D7-B0C5-BEB5927DA5EC}" destId="{0E4105EA-FDE7-49FD-8A4A-F755300F73E7}" srcOrd="1" destOrd="0" presId="urn:microsoft.com/office/officeart/2005/8/layout/hierarchy3"/>
    <dgm:cxn modelId="{5593CFFE-96B6-40CD-B42F-A16A214FD957}" type="presParOf" srcId="{0E4105EA-FDE7-49FD-8A4A-F755300F73E7}" destId="{A923E2C5-C46B-4663-95AC-D6B41DB3E58D}" srcOrd="0" destOrd="0" presId="urn:microsoft.com/office/officeart/2005/8/layout/hierarchy3"/>
    <dgm:cxn modelId="{10AA568E-028D-41CB-973F-6FAC563B4CE9}" type="presParOf" srcId="{0E4105EA-FDE7-49FD-8A4A-F755300F73E7}" destId="{2AB8790A-5FEA-47CF-957A-7DCDB989ABC4}" srcOrd="1" destOrd="0" presId="urn:microsoft.com/office/officeart/2005/8/layout/hierarchy3"/>
    <dgm:cxn modelId="{CCE43174-E1F9-47E6-B5C7-4199664A713A}" type="presParOf" srcId="{0E4105EA-FDE7-49FD-8A4A-F755300F73E7}" destId="{00928217-33D7-4F14-9CC6-6222A4355AD2}" srcOrd="2" destOrd="0" presId="urn:microsoft.com/office/officeart/2005/8/layout/hierarchy3"/>
    <dgm:cxn modelId="{EE8A826D-08CB-4951-ACE7-C437FD012F4F}" type="presParOf" srcId="{0E4105EA-FDE7-49FD-8A4A-F755300F73E7}" destId="{2563CAAD-F8A8-4CFA-BBC4-D973079ECA1B}"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D22DF-9806-4EA2-804B-D10602B02570}">
      <dsp:nvSpPr>
        <dsp:cNvPr id="0" name=""/>
        <dsp:cNvSpPr/>
      </dsp:nvSpPr>
      <dsp:spPr>
        <a:xfrm>
          <a:off x="3287" y="561120"/>
          <a:ext cx="2128093" cy="10640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dirty="0" smtClean="0"/>
            <a:t>Congestion control</a:t>
          </a:r>
          <a:endParaRPr lang="en-US" sz="3200" kern="1200" dirty="0"/>
        </a:p>
      </dsp:txBody>
      <dsp:txXfrm>
        <a:off x="34452" y="592285"/>
        <a:ext cx="2065763" cy="1001716"/>
      </dsp:txXfrm>
    </dsp:sp>
    <dsp:sp modelId="{A923E2C5-C46B-4663-95AC-D6B41DB3E58D}">
      <dsp:nvSpPr>
        <dsp:cNvPr id="0" name=""/>
        <dsp:cNvSpPr/>
      </dsp:nvSpPr>
      <dsp:spPr>
        <a:xfrm>
          <a:off x="216096" y="1625167"/>
          <a:ext cx="317307" cy="854924"/>
        </a:xfrm>
        <a:custGeom>
          <a:avLst/>
          <a:gdLst/>
          <a:ahLst/>
          <a:cxnLst/>
          <a:rect l="0" t="0" r="0" b="0"/>
          <a:pathLst>
            <a:path>
              <a:moveTo>
                <a:pt x="0" y="0"/>
              </a:moveTo>
              <a:lnTo>
                <a:pt x="0" y="854924"/>
              </a:lnTo>
              <a:lnTo>
                <a:pt x="317307" y="85492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B8790A-5FEA-47CF-957A-7DCDB989ABC4}">
      <dsp:nvSpPr>
        <dsp:cNvPr id="0" name=""/>
        <dsp:cNvSpPr/>
      </dsp:nvSpPr>
      <dsp:spPr>
        <a:xfrm>
          <a:off x="533403" y="1683583"/>
          <a:ext cx="5406276" cy="159301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t" anchorCtr="0">
          <a:noAutofit/>
        </a:bodyPr>
        <a:lstStyle/>
        <a:p>
          <a:pPr lvl="0" algn="l" defTabSz="666750">
            <a:lnSpc>
              <a:spcPct val="90000"/>
            </a:lnSpc>
            <a:spcBef>
              <a:spcPct val="0"/>
            </a:spcBef>
            <a:spcAft>
              <a:spcPct val="35000"/>
            </a:spcAft>
          </a:pPr>
          <a:r>
            <a:rPr lang="en-US" sz="1500" b="1" kern="1200" dirty="0" smtClean="0"/>
            <a:t>Open Loop (Prevention)</a:t>
          </a:r>
          <a:endParaRPr lang="en-US" sz="1500" b="1" kern="1200" dirty="0"/>
        </a:p>
        <a:p>
          <a:pPr marL="114300" lvl="1" indent="-114300" algn="l" defTabSz="666750">
            <a:lnSpc>
              <a:spcPct val="90000"/>
            </a:lnSpc>
            <a:spcBef>
              <a:spcPct val="0"/>
            </a:spcBef>
            <a:spcAft>
              <a:spcPct val="15000"/>
            </a:spcAft>
            <a:buChar char="••"/>
          </a:pPr>
          <a:r>
            <a:rPr lang="en-US" sz="1500" kern="1200" dirty="0" smtClean="0"/>
            <a:t>Retransmission Policy</a:t>
          </a:r>
          <a:endParaRPr lang="en-US" sz="1500" kern="1200" dirty="0"/>
        </a:p>
        <a:p>
          <a:pPr marL="114300" lvl="1" indent="-114300" algn="l" defTabSz="666750">
            <a:lnSpc>
              <a:spcPct val="90000"/>
            </a:lnSpc>
            <a:spcBef>
              <a:spcPct val="0"/>
            </a:spcBef>
            <a:spcAft>
              <a:spcPct val="15000"/>
            </a:spcAft>
            <a:buChar char="••"/>
          </a:pPr>
          <a:r>
            <a:rPr lang="en-US" sz="1500" kern="1200" dirty="0" smtClean="0"/>
            <a:t>Window Policy </a:t>
          </a:r>
          <a:endParaRPr lang="en-US" sz="1500" kern="1200" dirty="0"/>
        </a:p>
        <a:p>
          <a:pPr marL="114300" lvl="1" indent="-114300" algn="l" defTabSz="666750">
            <a:lnSpc>
              <a:spcPct val="90000"/>
            </a:lnSpc>
            <a:spcBef>
              <a:spcPct val="0"/>
            </a:spcBef>
            <a:spcAft>
              <a:spcPct val="15000"/>
            </a:spcAft>
            <a:buChar char="••"/>
          </a:pPr>
          <a:r>
            <a:rPr lang="en-US" sz="1500" kern="1200" dirty="0" smtClean="0"/>
            <a:t>Acknowledgement Policy</a:t>
          </a:r>
          <a:endParaRPr lang="en-US" sz="1500" kern="1200" dirty="0"/>
        </a:p>
        <a:p>
          <a:pPr marL="114300" lvl="1" indent="-114300" algn="l" defTabSz="666750">
            <a:lnSpc>
              <a:spcPct val="90000"/>
            </a:lnSpc>
            <a:spcBef>
              <a:spcPct val="0"/>
            </a:spcBef>
            <a:spcAft>
              <a:spcPct val="15000"/>
            </a:spcAft>
            <a:buChar char="••"/>
          </a:pPr>
          <a:r>
            <a:rPr lang="en-US" sz="1500" kern="1200" dirty="0" smtClean="0"/>
            <a:t>Discarding Policy</a:t>
          </a:r>
          <a:endParaRPr lang="en-US" sz="1500" kern="1200" dirty="0"/>
        </a:p>
        <a:p>
          <a:pPr marL="114300" lvl="1" indent="-114300" algn="l" defTabSz="666750">
            <a:lnSpc>
              <a:spcPct val="90000"/>
            </a:lnSpc>
            <a:spcBef>
              <a:spcPct val="0"/>
            </a:spcBef>
            <a:spcAft>
              <a:spcPct val="15000"/>
            </a:spcAft>
            <a:buChar char="••"/>
          </a:pPr>
          <a:r>
            <a:rPr lang="en-US" sz="1500" kern="1200" dirty="0" smtClean="0"/>
            <a:t>Admission Policy</a:t>
          </a:r>
          <a:endParaRPr lang="en-US" sz="1500" kern="1200" dirty="0"/>
        </a:p>
      </dsp:txBody>
      <dsp:txXfrm>
        <a:off x="580061" y="1730241"/>
        <a:ext cx="5312960" cy="1499700"/>
      </dsp:txXfrm>
    </dsp:sp>
    <dsp:sp modelId="{00928217-33D7-4F14-9CC6-6222A4355AD2}">
      <dsp:nvSpPr>
        <dsp:cNvPr id="0" name=""/>
        <dsp:cNvSpPr/>
      </dsp:nvSpPr>
      <dsp:spPr>
        <a:xfrm>
          <a:off x="216096" y="1625167"/>
          <a:ext cx="216096" cy="2543768"/>
        </a:xfrm>
        <a:custGeom>
          <a:avLst/>
          <a:gdLst/>
          <a:ahLst/>
          <a:cxnLst/>
          <a:rect l="0" t="0" r="0" b="0"/>
          <a:pathLst>
            <a:path>
              <a:moveTo>
                <a:pt x="0" y="0"/>
              </a:moveTo>
              <a:lnTo>
                <a:pt x="0" y="2543768"/>
              </a:lnTo>
              <a:lnTo>
                <a:pt x="216096" y="25437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63CAAD-F8A8-4CFA-BBC4-D973079ECA1B}">
      <dsp:nvSpPr>
        <dsp:cNvPr id="0" name=""/>
        <dsp:cNvSpPr/>
      </dsp:nvSpPr>
      <dsp:spPr>
        <a:xfrm>
          <a:off x="432192" y="3505199"/>
          <a:ext cx="5587607" cy="132747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t" anchorCtr="0">
          <a:noAutofit/>
        </a:bodyPr>
        <a:lstStyle/>
        <a:p>
          <a:pPr lvl="0" algn="l" defTabSz="666750">
            <a:lnSpc>
              <a:spcPct val="90000"/>
            </a:lnSpc>
            <a:spcBef>
              <a:spcPct val="0"/>
            </a:spcBef>
            <a:spcAft>
              <a:spcPct val="35000"/>
            </a:spcAft>
          </a:pPr>
          <a:r>
            <a:rPr lang="en-US" sz="1500" b="1" kern="1200" dirty="0" smtClean="0"/>
            <a:t>Closed Loop (removal)</a:t>
          </a:r>
          <a:endParaRPr lang="en-US" sz="1500" b="1" kern="1200" dirty="0"/>
        </a:p>
        <a:p>
          <a:pPr marL="114300" lvl="1" indent="-114300" algn="l" defTabSz="666750">
            <a:lnSpc>
              <a:spcPct val="90000"/>
            </a:lnSpc>
            <a:spcBef>
              <a:spcPct val="0"/>
            </a:spcBef>
            <a:spcAft>
              <a:spcPct val="15000"/>
            </a:spcAft>
            <a:buChar char="••"/>
          </a:pPr>
          <a:r>
            <a:rPr lang="en-US" sz="1500" kern="1200" dirty="0" smtClean="0"/>
            <a:t>Back Pressure</a:t>
          </a:r>
          <a:endParaRPr lang="en-US" sz="1500" kern="1200" dirty="0"/>
        </a:p>
        <a:p>
          <a:pPr marL="114300" lvl="1" indent="-114300" algn="l" defTabSz="666750">
            <a:lnSpc>
              <a:spcPct val="90000"/>
            </a:lnSpc>
            <a:spcBef>
              <a:spcPct val="0"/>
            </a:spcBef>
            <a:spcAft>
              <a:spcPct val="15000"/>
            </a:spcAft>
            <a:buChar char="••"/>
          </a:pPr>
          <a:r>
            <a:rPr lang="en-US" sz="1500" kern="1200" dirty="0" smtClean="0"/>
            <a:t>Choke Packet</a:t>
          </a:r>
          <a:endParaRPr lang="en-US" sz="1500" kern="1200" dirty="0"/>
        </a:p>
        <a:p>
          <a:pPr marL="114300" lvl="1" indent="-114300" algn="l" defTabSz="666750">
            <a:lnSpc>
              <a:spcPct val="90000"/>
            </a:lnSpc>
            <a:spcBef>
              <a:spcPct val="0"/>
            </a:spcBef>
            <a:spcAft>
              <a:spcPct val="15000"/>
            </a:spcAft>
            <a:buChar char="••"/>
          </a:pPr>
          <a:r>
            <a:rPr lang="en-US" sz="1500" kern="1200" dirty="0" smtClean="0"/>
            <a:t>Implicit signaling</a:t>
          </a:r>
          <a:endParaRPr lang="en-US" sz="1500" kern="1200" dirty="0"/>
        </a:p>
        <a:p>
          <a:pPr marL="114300" lvl="1" indent="-114300" algn="l" defTabSz="666750">
            <a:lnSpc>
              <a:spcPct val="90000"/>
            </a:lnSpc>
            <a:spcBef>
              <a:spcPct val="0"/>
            </a:spcBef>
            <a:spcAft>
              <a:spcPct val="15000"/>
            </a:spcAft>
            <a:buChar char="••"/>
          </a:pPr>
          <a:r>
            <a:rPr lang="en-US" sz="1500" kern="1200" dirty="0" smtClean="0"/>
            <a:t>Explicit signaling</a:t>
          </a:r>
          <a:endParaRPr lang="en-US" sz="1500" kern="1200" dirty="0"/>
        </a:p>
      </dsp:txBody>
      <dsp:txXfrm>
        <a:off x="471072" y="3544079"/>
        <a:ext cx="5509847" cy="124971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00FC10AA-0E9E-473C-B349-E8106BD15A12}" type="datetimeFigureOut">
              <a:rPr lang="en-IN" smtClean="0"/>
              <a:t>25-11-2021</a:t>
            </a:fld>
            <a:endParaRPr lang="en-IN"/>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B35CD8D4-5F6E-4869-B833-6C096E6ACFA4}" type="slidenum">
              <a:rPr lang="en-IN" smtClean="0"/>
              <a:t>‹#›</a:t>
            </a:fld>
            <a:endParaRPr lang="en-IN"/>
          </a:p>
        </p:txBody>
      </p:sp>
    </p:spTree>
    <p:extLst>
      <p:ext uri="{BB962C8B-B14F-4D97-AF65-F5344CB8AC3E}">
        <p14:creationId xmlns:p14="http://schemas.microsoft.com/office/powerpoint/2010/main" val="1288547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B007DDC2-1165-4352-9436-412C3C56F5CF}" type="slidenum">
              <a:rPr lang="en-US" altLang="en-US" smtClean="0"/>
              <a:pPr/>
              <a:t>36</a:t>
            </a:fld>
            <a:endParaRPr lang="en-US" altLang="en-US" smtClean="0"/>
          </a:p>
        </p:txBody>
      </p:sp>
      <p:sp>
        <p:nvSpPr>
          <p:cNvPr id="142339" name="Rectangle 2"/>
          <p:cNvSpPr>
            <a:spLocks noGrp="1" noRot="1" noChangeAspect="1" noChangeArrowheads="1" noTextEdit="1"/>
          </p:cNvSpPr>
          <p:nvPr>
            <p:ph type="sldImg"/>
          </p:nvPr>
        </p:nvSpPr>
        <p:spPr bwMode="auto">
          <a:xfrm>
            <a:off x="2822575" y="509588"/>
            <a:ext cx="3468688" cy="2600325"/>
          </a:xfrm>
          <a:solidFill>
            <a:srgbClr val="FFFFFF"/>
          </a:solidFill>
          <a:ln>
            <a:solidFill>
              <a:srgbClr val="000000"/>
            </a:solidFill>
            <a:miter lim="800000"/>
            <a:headEnd/>
            <a:tailEnd/>
          </a:ln>
        </p:spPr>
      </p:sp>
      <p:sp>
        <p:nvSpPr>
          <p:cNvPr id="142340" name="Rectangle 3"/>
          <p:cNvSpPr>
            <a:spLocks noGrp="1" noChangeArrowheads="1"/>
          </p:cNvSpPr>
          <p:nvPr>
            <p:ph type="body" idx="1"/>
          </p:nvPr>
        </p:nvSpPr>
        <p:spPr bwMode="auto">
          <a:xfrm>
            <a:off x="1200151" y="3280172"/>
            <a:ext cx="6718300" cy="3052763"/>
          </a:xfrm>
          <a:solidFill>
            <a:srgbClr val="FFFFFF"/>
          </a:solidFill>
          <a:ln>
            <a:solidFill>
              <a:srgbClr val="000000"/>
            </a:solidFill>
            <a:miter lim="800000"/>
            <a:headEnd/>
            <a:tailEnd/>
          </a:ln>
        </p:spPr>
        <p:txBody>
          <a:bodyPr wrap="square" lIns="91351" tIns="45675" rIns="91351" bIns="45675" numCol="1" anchor="t" anchorCtr="0" compatLnSpc="1">
            <a:prstTxWarp prst="textNoShape">
              <a:avLst/>
            </a:prstTxWarp>
          </a:bodyPr>
          <a:lstStyle/>
          <a:p>
            <a:endParaRPr lang="en-US" altLang="en-US" smtClean="0">
              <a:latin typeface="Times New Roman" pitchFamily="18" charset="0"/>
              <a:ea typeface="MS PGothic"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57D8B625-6BDF-4783-89C3-0E6EE411688E}" type="slidenum">
              <a:rPr lang="en-US" altLang="en-US">
                <a:latin typeface="Arial" pitchFamily="34" charset="0"/>
              </a:rPr>
              <a:pPr/>
              <a:t>57</a:t>
            </a:fld>
            <a:endParaRPr lang="en-US" altLang="en-US">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77656A38-94ED-4A5C-B9AB-5114AD257A17}" type="slidenum">
              <a:rPr lang="en-US" altLang="en-US" sz="1200" b="0">
                <a:latin typeface="Times New Roman" pitchFamily="18" charset="0"/>
              </a:rPr>
              <a:pPr/>
              <a:t>65</a:t>
            </a:fld>
            <a:endParaRPr lang="en-US" altLang="en-US" sz="1200" b="0">
              <a:latin typeface="Times New Roman"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35CD8D4-5F6E-4869-B833-6C096E6ACFA4}" type="slidenum">
              <a:rPr lang="en-IN" smtClean="0"/>
              <a:t>67</a:t>
            </a:fld>
            <a:endParaRPr lang="en-IN"/>
          </a:p>
        </p:txBody>
      </p:sp>
    </p:spTree>
    <p:extLst>
      <p:ext uri="{BB962C8B-B14F-4D97-AF65-F5344CB8AC3E}">
        <p14:creationId xmlns:p14="http://schemas.microsoft.com/office/powerpoint/2010/main" val="1173500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4F1D2679-B612-41FF-92BC-009DAF2EE290}" type="slidenum">
              <a:rPr lang="en-US" altLang="en-US" smtClean="0"/>
              <a:pPr/>
              <a:t>41</a:t>
            </a:fld>
            <a:endParaRPr lang="en-US" altLang="en-US" smtClean="0"/>
          </a:p>
        </p:txBody>
      </p:sp>
      <p:sp>
        <p:nvSpPr>
          <p:cNvPr id="1433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C485C0B4-66AD-469F-96A8-BEC1408B35DB}" type="slidenum">
              <a:rPr lang="en-US" altLang="en-US" smtClean="0"/>
              <a:pPr/>
              <a:t>42</a:t>
            </a:fld>
            <a:endParaRPr lang="en-US" altLang="en-US" smtClean="0"/>
          </a:p>
        </p:txBody>
      </p:sp>
      <p:sp>
        <p:nvSpPr>
          <p:cNvPr id="1443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393A88ED-8CA7-4EA4-9BC4-A3402BBF2EFB}" type="slidenum">
              <a:rPr lang="en-US" altLang="en-US" sz="1200" b="0" baseline="0">
                <a:latin typeface="Times New Roman" pitchFamily="18" charset="0"/>
              </a:rPr>
              <a:pPr/>
              <a:t>46</a:t>
            </a:fld>
            <a:endParaRPr lang="en-US" altLang="en-US" sz="1200" b="0" baseline="0">
              <a:latin typeface="Times New Roman" pitchFamily="18"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DC6DCB7D-5B4A-4E83-985E-5BE97B4A4A03}" type="slidenum">
              <a:rPr lang="en-US" altLang="en-US" sz="1200" b="0" baseline="0">
                <a:latin typeface="Times New Roman" pitchFamily="18" charset="0"/>
              </a:rPr>
              <a:pPr/>
              <a:t>47</a:t>
            </a:fld>
            <a:endParaRPr lang="en-US" altLang="en-US" sz="1200" b="0" baseline="0">
              <a:latin typeface="Times New Roman" pitchFamily="18"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4B0BACAD-B856-4C2C-9F77-D85E467AEEB3}" type="slidenum">
              <a:rPr lang="en-US" altLang="en-US" sz="1200" b="0" baseline="0">
                <a:latin typeface="Times New Roman" pitchFamily="18" charset="0"/>
              </a:rPr>
              <a:pPr/>
              <a:t>48</a:t>
            </a:fld>
            <a:endParaRPr lang="en-US" altLang="en-US" sz="1200" b="0" baseline="0">
              <a:latin typeface="Times New Roman" pitchFamily="18"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3EAB80C9-EAC8-4856-BE36-5D7B18279FB8}" type="slidenum">
              <a:rPr lang="en-US" altLang="en-US" sz="1200" b="0" baseline="0">
                <a:latin typeface="Times New Roman" pitchFamily="18" charset="0"/>
              </a:rPr>
              <a:pPr/>
              <a:t>49</a:t>
            </a:fld>
            <a:endParaRPr lang="en-US" altLang="en-US" sz="1200" b="0" baseline="0">
              <a:latin typeface="Times New Roman" pitchFamily="18"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fld id="{F5FA9D8D-7315-467B-B7F6-9E93C340E4DE}" type="slidenum">
              <a:rPr lang="en-US" altLang="en-US" sz="1200" b="0" baseline="0">
                <a:latin typeface="Times New Roman" pitchFamily="18" charset="0"/>
              </a:rPr>
              <a:pPr/>
              <a:t>50</a:t>
            </a:fld>
            <a:endParaRPr lang="en-US" altLang="en-US" sz="1200" b="0" baseline="0">
              <a:latin typeface="Times New Roman" pitchFamily="18"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fld id="{DAA358EC-09B1-447D-BA49-A208A098CF93}" type="slidenum">
              <a:rPr lang="en-US" altLang="en-US" sz="1200" b="0">
                <a:latin typeface="Times New Roman" pitchFamily="18" charset="0"/>
              </a:rPr>
              <a:pPr/>
              <a:t>56</a:t>
            </a:fld>
            <a:endParaRPr lang="en-US" altLang="en-US" sz="1200" b="0">
              <a:latin typeface="Times New Roman" pitchFamily="18"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07340" y="705357"/>
            <a:ext cx="8529319" cy="51371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11/25/2021</a:t>
            </a:fld>
            <a:endParaRPr lang="en-US"/>
          </a:p>
        </p:txBody>
      </p:sp>
      <p:sp>
        <p:nvSpPr>
          <p:cNvPr id="6" name="Holder 6"/>
          <p:cNvSpPr>
            <a:spLocks noGrp="1"/>
          </p:cNvSpPr>
          <p:nvPr>
            <p:ph type="sldNum" sz="quarter" idx="7"/>
          </p:nvPr>
        </p:nvSpPr>
        <p:spPr/>
        <p:txBody>
          <a:bodyPr lIns="0" tIns="0" rIns="0" bIns="0"/>
          <a:lstStyle>
            <a:lvl1pPr>
              <a:defRPr sz="1200" b="1" i="0">
                <a:solidFill>
                  <a:schemeClr val="tx1"/>
                </a:solidFill>
                <a:latin typeface="Arial"/>
                <a:cs typeface="Arial"/>
              </a:defRPr>
            </a:lvl1pPr>
          </a:lstStyle>
          <a:p>
            <a:pPr marL="12700">
              <a:lnSpc>
                <a:spcPts val="1425"/>
              </a:lnSpc>
            </a:pPr>
            <a:r>
              <a:rPr spc="-5" dirty="0"/>
              <a:t>18.</a:t>
            </a:r>
            <a:fld id="{81D60167-4931-47E6-BA6A-407CBD079E47}" type="slidenum">
              <a:rPr spc="-5" dirty="0"/>
              <a:t>‹#›</a:t>
            </a:fld>
            <a:endParaRPr spc="-5"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pPr>
              <a:defRPr/>
            </a:pPr>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7A0EB12-BDF7-4EAC-9DCB-EE068405AADA}" type="slidenum">
              <a:rPr lang="en-US" altLang="en-US" smtClean="0">
                <a:solidFill>
                  <a:srgbClr val="90C226"/>
                </a:solidFill>
              </a:rPr>
              <a:pPr/>
              <a:t>‹#›</a:t>
            </a:fld>
            <a:endParaRPr lang="en-US" altLang="en-US">
              <a:solidFill>
                <a:srgbClr val="90C226"/>
              </a:solidFill>
            </a:endParaRPr>
          </a:p>
        </p:txBody>
      </p:sp>
    </p:spTree>
    <p:extLst>
      <p:ext uri="{BB962C8B-B14F-4D97-AF65-F5344CB8AC3E}">
        <p14:creationId xmlns:p14="http://schemas.microsoft.com/office/powerpoint/2010/main" val="3666160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pPr>
              <a:defRPr/>
            </a:pP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B5D767F-5D01-44E8-8C85-D378FD36459A}" type="slidenum">
              <a:rPr lang="en-US" altLang="en-US" smtClean="0">
                <a:solidFill>
                  <a:srgbClr val="90C226"/>
                </a:solidFill>
              </a:rPr>
              <a:pPr/>
              <a:t>‹#›</a:t>
            </a:fld>
            <a:endParaRPr lang="en-US" altLang="en-US">
              <a:solidFill>
                <a:srgbClr val="90C226"/>
              </a:solidFill>
            </a:endParaRPr>
          </a:p>
        </p:txBody>
      </p:sp>
    </p:spTree>
    <p:extLst>
      <p:ext uri="{BB962C8B-B14F-4D97-AF65-F5344CB8AC3E}">
        <p14:creationId xmlns:p14="http://schemas.microsoft.com/office/powerpoint/2010/main" val="1631019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7BCE7D5-C39C-4484-AECE-7EFF9A1FAA58}" type="slidenum">
              <a:rPr lang="en-US" altLang="en-US" smtClean="0">
                <a:solidFill>
                  <a:srgbClr val="90C226"/>
                </a:solidFill>
              </a:rPr>
              <a:pPr/>
              <a:t>‹#›</a:t>
            </a:fld>
            <a:endParaRPr lang="en-US" altLang="en-US">
              <a:solidFill>
                <a:srgbClr val="90C226"/>
              </a:solidFill>
            </a:endParaRPr>
          </a:p>
        </p:txBody>
      </p:sp>
    </p:spTree>
    <p:extLst>
      <p:ext uri="{BB962C8B-B14F-4D97-AF65-F5344CB8AC3E}">
        <p14:creationId xmlns:p14="http://schemas.microsoft.com/office/powerpoint/2010/main" val="1690094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A4EEA07-12C1-4BD0-80FD-6EE262ABABEA}" type="slidenum">
              <a:rPr lang="en-US" altLang="en-US" smtClean="0">
                <a:solidFill>
                  <a:srgbClr val="90C226"/>
                </a:solidFill>
              </a:rPr>
              <a:pPr/>
              <a:t>‹#›</a:t>
            </a:fld>
            <a:endParaRPr lang="en-US" altLang="en-US">
              <a:solidFill>
                <a:srgbClr val="90C226"/>
              </a:solidFill>
            </a:endParaRPr>
          </a:p>
        </p:txBody>
      </p:sp>
    </p:spTree>
    <p:extLst>
      <p:ext uri="{BB962C8B-B14F-4D97-AF65-F5344CB8AC3E}">
        <p14:creationId xmlns:p14="http://schemas.microsoft.com/office/powerpoint/2010/main" val="794569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B40E14-3B55-4473-8F79-B3F2FDC8186C}" type="slidenum">
              <a:rPr lang="en-US" altLang="en-US" smtClean="0">
                <a:solidFill>
                  <a:srgbClr val="90C226"/>
                </a:solidFill>
              </a:rPr>
              <a:pPr/>
              <a:t>‹#›</a:t>
            </a:fld>
            <a:endParaRPr lang="en-US" altLang="en-US">
              <a:solidFill>
                <a:srgbClr val="90C226"/>
              </a:solidFill>
            </a:endParaRPr>
          </a:p>
        </p:txBody>
      </p:sp>
    </p:spTree>
    <p:extLst>
      <p:ext uri="{BB962C8B-B14F-4D97-AF65-F5344CB8AC3E}">
        <p14:creationId xmlns:p14="http://schemas.microsoft.com/office/powerpoint/2010/main" val="1246201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616456-9324-4A2F-A908-1C33429D608A}" type="slidenum">
              <a:rPr lang="en-US" altLang="en-US" smtClean="0">
                <a:solidFill>
                  <a:srgbClr val="90C226"/>
                </a:solidFill>
              </a:rPr>
              <a:pPr/>
              <a:t>‹#›</a:t>
            </a:fld>
            <a:endParaRPr lang="en-US" altLang="en-US">
              <a:solidFill>
                <a:srgbClr val="90C226"/>
              </a:solidFill>
            </a:endParaRPr>
          </a:p>
        </p:txBody>
      </p:sp>
    </p:spTree>
    <p:extLst>
      <p:ext uri="{BB962C8B-B14F-4D97-AF65-F5344CB8AC3E}">
        <p14:creationId xmlns:p14="http://schemas.microsoft.com/office/powerpoint/2010/main" val="2406319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3BBFD0A-4F5A-4A8C-8423-E7828CEEA2D8}" type="slidenum">
              <a:rPr lang="en-US" altLang="en-US" smtClean="0">
                <a:solidFill>
                  <a:srgbClr val="90C226"/>
                </a:solidFill>
              </a:rPr>
              <a:pPr/>
              <a:t>‹#›</a:t>
            </a:fld>
            <a:endParaRPr lang="en-US" altLang="en-US">
              <a:solidFill>
                <a:srgbClr val="90C226"/>
              </a:solidFill>
            </a:endParaRPr>
          </a:p>
        </p:txBody>
      </p:sp>
    </p:spTree>
    <p:extLst>
      <p:ext uri="{BB962C8B-B14F-4D97-AF65-F5344CB8AC3E}">
        <p14:creationId xmlns:p14="http://schemas.microsoft.com/office/powerpoint/2010/main" val="2836645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001F5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800" b="1" i="1">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11/25/2021</a:t>
            </a:fld>
            <a:endParaRPr lang="en-US"/>
          </a:p>
        </p:txBody>
      </p:sp>
      <p:sp>
        <p:nvSpPr>
          <p:cNvPr id="6" name="Holder 6"/>
          <p:cNvSpPr>
            <a:spLocks noGrp="1"/>
          </p:cNvSpPr>
          <p:nvPr>
            <p:ph type="sldNum" sz="quarter" idx="7"/>
          </p:nvPr>
        </p:nvSpPr>
        <p:spPr/>
        <p:txBody>
          <a:bodyPr lIns="0" tIns="0" rIns="0" bIns="0"/>
          <a:lstStyle>
            <a:lvl1pPr>
              <a:defRPr sz="1200" b="1" i="0">
                <a:solidFill>
                  <a:schemeClr val="tx1"/>
                </a:solidFill>
                <a:latin typeface="Arial"/>
                <a:cs typeface="Arial"/>
              </a:defRPr>
            </a:lvl1pPr>
          </a:lstStyle>
          <a:p>
            <a:pPr marL="12700">
              <a:lnSpc>
                <a:spcPts val="1425"/>
              </a:lnSpc>
            </a:pPr>
            <a:r>
              <a:rPr spc="-5" dirty="0"/>
              <a:t>18.</a:t>
            </a:r>
            <a:fld id="{81D60167-4931-47E6-BA6A-407CBD079E47}" type="slidenum">
              <a:rPr spc="-5" dirty="0"/>
              <a:t>‹#›</a:t>
            </a:fld>
            <a:endParaRPr spc="-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001F5F"/>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11/25/2021</a:t>
            </a:fld>
            <a:endParaRPr lang="en-US"/>
          </a:p>
        </p:txBody>
      </p:sp>
      <p:sp>
        <p:nvSpPr>
          <p:cNvPr id="7" name="Holder 7"/>
          <p:cNvSpPr>
            <a:spLocks noGrp="1"/>
          </p:cNvSpPr>
          <p:nvPr>
            <p:ph type="sldNum" sz="quarter" idx="7"/>
          </p:nvPr>
        </p:nvSpPr>
        <p:spPr/>
        <p:txBody>
          <a:bodyPr lIns="0" tIns="0" rIns="0" bIns="0"/>
          <a:lstStyle>
            <a:lvl1pPr>
              <a:defRPr sz="1200" b="1" i="0">
                <a:solidFill>
                  <a:schemeClr val="tx1"/>
                </a:solidFill>
                <a:latin typeface="Arial"/>
                <a:cs typeface="Arial"/>
              </a:defRPr>
            </a:lvl1pPr>
          </a:lstStyle>
          <a:p>
            <a:pPr marL="12700">
              <a:lnSpc>
                <a:spcPts val="1425"/>
              </a:lnSpc>
            </a:pPr>
            <a:r>
              <a:rPr spc="-5" dirty="0"/>
              <a:t>18.</a:t>
            </a:r>
            <a:fld id="{81D60167-4931-47E6-BA6A-407CBD079E47}" type="slidenum">
              <a:rPr spc="-5" dirty="0"/>
              <a:t>‹#›</a:t>
            </a:fld>
            <a:endParaRPr spc="-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001F5F"/>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11/25/2021</a:t>
            </a:fld>
            <a:endParaRPr lang="en-US"/>
          </a:p>
        </p:txBody>
      </p:sp>
      <p:sp>
        <p:nvSpPr>
          <p:cNvPr id="5" name="Holder 5"/>
          <p:cNvSpPr>
            <a:spLocks noGrp="1"/>
          </p:cNvSpPr>
          <p:nvPr>
            <p:ph type="sldNum" sz="quarter" idx="7"/>
          </p:nvPr>
        </p:nvSpPr>
        <p:spPr/>
        <p:txBody>
          <a:bodyPr lIns="0" tIns="0" rIns="0" bIns="0"/>
          <a:lstStyle>
            <a:lvl1pPr>
              <a:defRPr sz="1200" b="1" i="0">
                <a:solidFill>
                  <a:schemeClr val="tx1"/>
                </a:solidFill>
                <a:latin typeface="Arial"/>
                <a:cs typeface="Arial"/>
              </a:defRPr>
            </a:lvl1pPr>
          </a:lstStyle>
          <a:p>
            <a:pPr marL="12700">
              <a:lnSpc>
                <a:spcPts val="1425"/>
              </a:lnSpc>
            </a:pPr>
            <a:r>
              <a:rPr spc="-5" dirty="0"/>
              <a:t>18.</a:t>
            </a:r>
            <a:fld id="{81D60167-4931-47E6-BA6A-407CBD079E47}" type="slidenum">
              <a:rPr spc="-5" dirty="0"/>
              <a:t>‹#›</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11/25/2021</a:t>
            </a:fld>
            <a:endParaRPr lang="en-US"/>
          </a:p>
        </p:txBody>
      </p:sp>
      <p:sp>
        <p:nvSpPr>
          <p:cNvPr id="4" name="Holder 4"/>
          <p:cNvSpPr>
            <a:spLocks noGrp="1"/>
          </p:cNvSpPr>
          <p:nvPr>
            <p:ph type="sldNum" sz="quarter" idx="7"/>
          </p:nvPr>
        </p:nvSpPr>
        <p:spPr/>
        <p:txBody>
          <a:bodyPr lIns="0" tIns="0" rIns="0" bIns="0"/>
          <a:lstStyle>
            <a:lvl1pPr>
              <a:defRPr sz="1200" b="1" i="0">
                <a:solidFill>
                  <a:schemeClr val="tx1"/>
                </a:solidFill>
                <a:latin typeface="Arial"/>
                <a:cs typeface="Arial"/>
              </a:defRPr>
            </a:lvl1pPr>
          </a:lstStyle>
          <a:p>
            <a:pPr marL="12700">
              <a:lnSpc>
                <a:spcPts val="1425"/>
              </a:lnSpc>
            </a:pPr>
            <a:r>
              <a:rPr spc="-5" dirty="0"/>
              <a:t>18.</a:t>
            </a:r>
            <a:fld id="{81D60167-4931-47E6-BA6A-407CBD079E47}" type="slidenum">
              <a:rPr spc="-5" dirty="0"/>
              <a:t>‹#›</a:t>
            </a:fld>
            <a:endParaRPr spc="-5"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49A8ED4-A6D5-4F5B-B6DE-3DFAC60AF944}" type="slidenum">
              <a:rPr lang="en-US" altLang="en-US" smtClean="0">
                <a:solidFill>
                  <a:srgbClr val="90C226"/>
                </a:solidFill>
              </a:rPr>
              <a:pPr/>
              <a:t>‹#›</a:t>
            </a:fld>
            <a:endParaRPr lang="en-US" altLang="en-US">
              <a:solidFill>
                <a:srgbClr val="90C226"/>
              </a:solidFill>
            </a:endParaRPr>
          </a:p>
        </p:txBody>
      </p:sp>
    </p:spTree>
    <p:extLst>
      <p:ext uri="{BB962C8B-B14F-4D97-AF65-F5344CB8AC3E}">
        <p14:creationId xmlns:p14="http://schemas.microsoft.com/office/powerpoint/2010/main" val="3205337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76EFC3E-D33B-4326-9A84-6DC06055134A}" type="slidenum">
              <a:rPr lang="en-US" altLang="en-US" smtClean="0">
                <a:solidFill>
                  <a:srgbClr val="90C226"/>
                </a:solidFill>
              </a:rPr>
              <a:pPr/>
              <a:t>‹#›</a:t>
            </a:fld>
            <a:endParaRPr lang="en-US" altLang="en-US">
              <a:solidFill>
                <a:srgbClr val="90C226"/>
              </a:solidFill>
            </a:endParaRPr>
          </a:p>
        </p:txBody>
      </p:sp>
    </p:spTree>
    <p:extLst>
      <p:ext uri="{BB962C8B-B14F-4D97-AF65-F5344CB8AC3E}">
        <p14:creationId xmlns:p14="http://schemas.microsoft.com/office/powerpoint/2010/main" val="1766058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B3EC90-68C3-4D20-B78F-C49581825BB0}" type="slidenum">
              <a:rPr lang="en-US" altLang="en-US" smtClean="0">
                <a:solidFill>
                  <a:srgbClr val="90C226"/>
                </a:solidFill>
              </a:rPr>
              <a:pPr/>
              <a:t>‹#›</a:t>
            </a:fld>
            <a:endParaRPr lang="en-US" altLang="en-US">
              <a:solidFill>
                <a:srgbClr val="90C226"/>
              </a:solidFill>
            </a:endParaRPr>
          </a:p>
        </p:txBody>
      </p:sp>
    </p:spTree>
    <p:extLst>
      <p:ext uri="{BB962C8B-B14F-4D97-AF65-F5344CB8AC3E}">
        <p14:creationId xmlns:p14="http://schemas.microsoft.com/office/powerpoint/2010/main" val="753477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pPr>
              <a:defRPr/>
            </a:pP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33A41A0-973A-4838-A341-14A70136D2CA}" type="slidenum">
              <a:rPr lang="en-US" altLang="en-US" smtClean="0">
                <a:solidFill>
                  <a:srgbClr val="90C226"/>
                </a:solidFill>
              </a:rPr>
              <a:pPr/>
              <a:t>‹#›</a:t>
            </a:fld>
            <a:endParaRPr lang="en-US" altLang="en-US">
              <a:solidFill>
                <a:srgbClr val="90C226"/>
              </a:solidFill>
            </a:endParaRPr>
          </a:p>
        </p:txBody>
      </p:sp>
    </p:spTree>
    <p:extLst>
      <p:ext uri="{BB962C8B-B14F-4D97-AF65-F5344CB8AC3E}">
        <p14:creationId xmlns:p14="http://schemas.microsoft.com/office/powerpoint/2010/main" val="4494355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31140" y="1529333"/>
            <a:ext cx="8681719" cy="330835"/>
          </a:xfrm>
          <a:prstGeom prst="rect">
            <a:avLst/>
          </a:prstGeom>
        </p:spPr>
        <p:txBody>
          <a:bodyPr wrap="square" lIns="0" tIns="0" rIns="0" bIns="0">
            <a:spAutoFit/>
          </a:bodyPr>
          <a:lstStyle>
            <a:lvl1pPr>
              <a:defRPr sz="2000" b="1" i="0">
                <a:solidFill>
                  <a:srgbClr val="001F5F"/>
                </a:solidFill>
                <a:latin typeface="Arial"/>
                <a:cs typeface="Arial"/>
              </a:defRPr>
            </a:lvl1pPr>
          </a:lstStyle>
          <a:p>
            <a:endParaRPr/>
          </a:p>
        </p:txBody>
      </p:sp>
      <p:sp>
        <p:nvSpPr>
          <p:cNvPr id="3" name="Holder 3"/>
          <p:cNvSpPr>
            <a:spLocks noGrp="1"/>
          </p:cNvSpPr>
          <p:nvPr>
            <p:ph type="body" idx="1"/>
          </p:nvPr>
        </p:nvSpPr>
        <p:spPr>
          <a:xfrm>
            <a:off x="459740" y="1742058"/>
            <a:ext cx="7767955" cy="2159000"/>
          </a:xfrm>
          <a:prstGeom prst="rect">
            <a:avLst/>
          </a:prstGeom>
        </p:spPr>
        <p:txBody>
          <a:bodyPr wrap="square" lIns="0" tIns="0" rIns="0" bIns="0">
            <a:spAutoFit/>
          </a:bodyPr>
          <a:lstStyle>
            <a:lvl1pPr>
              <a:defRPr sz="2800" b="1" i="1">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11/25/2021</a:t>
            </a:fld>
            <a:endParaRPr lang="en-US"/>
          </a:p>
        </p:txBody>
      </p:sp>
      <p:sp>
        <p:nvSpPr>
          <p:cNvPr id="6" name="Holder 6"/>
          <p:cNvSpPr>
            <a:spLocks noGrp="1"/>
          </p:cNvSpPr>
          <p:nvPr>
            <p:ph type="sldNum" sz="quarter" idx="7"/>
          </p:nvPr>
        </p:nvSpPr>
        <p:spPr>
          <a:xfrm>
            <a:off x="78739" y="6628393"/>
            <a:ext cx="434975" cy="196215"/>
          </a:xfrm>
          <a:prstGeom prst="rect">
            <a:avLst/>
          </a:prstGeom>
        </p:spPr>
        <p:txBody>
          <a:bodyPr wrap="square" lIns="0" tIns="0" rIns="0" bIns="0">
            <a:spAutoFit/>
          </a:bodyPr>
          <a:lstStyle>
            <a:lvl1pPr>
              <a:defRPr sz="1200" b="1" i="0">
                <a:solidFill>
                  <a:schemeClr val="tx1"/>
                </a:solidFill>
                <a:latin typeface="Arial"/>
                <a:cs typeface="Arial"/>
              </a:defRPr>
            </a:lvl1pPr>
          </a:lstStyle>
          <a:p>
            <a:pPr marL="12700">
              <a:lnSpc>
                <a:spcPts val="1425"/>
              </a:lnSpc>
            </a:pPr>
            <a:r>
              <a:rPr spc="-5" dirty="0"/>
              <a:t>18.</a:t>
            </a:r>
            <a:fld id="{81D60167-4931-47E6-BA6A-407CBD079E47}" type="slidenum">
              <a:rPr spc="-5" dirty="0"/>
              <a:t>‹#›</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11/25/2021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12700">
              <a:lnSpc>
                <a:spcPts val="1425"/>
              </a:lnSpc>
            </a:pPr>
            <a:r>
              <a:rPr lang="en-IN" spc="-5" smtClean="0"/>
              <a:t>18.</a:t>
            </a:r>
            <a:fld id="{81D60167-4931-47E6-BA6A-407CBD079E47}" type="slidenum">
              <a:rPr lang="en-IN" spc="-5" smtClean="0"/>
              <a:t>‹#›</a:t>
            </a:fld>
            <a:endParaRPr lang="en-IN" spc="-5" dirty="0"/>
          </a:p>
        </p:txBody>
      </p:sp>
    </p:spTree>
    <p:extLst>
      <p:ext uri="{BB962C8B-B14F-4D97-AF65-F5344CB8AC3E}">
        <p14:creationId xmlns:p14="http://schemas.microsoft.com/office/powerpoint/2010/main" val="300476007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36.jpg"/><Relationship Id="rId1" Type="http://schemas.openxmlformats.org/officeDocument/2006/relationships/slideLayout" Target="../slideLayouts/slideLayout4.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46.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36.jpg"/><Relationship Id="rId1" Type="http://schemas.openxmlformats.org/officeDocument/2006/relationships/slideLayout" Target="../slideLayouts/slideLayout4.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g"/><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6.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2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png"/><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4.xml"/><Relationship Id="rId6" Type="http://schemas.openxmlformats.org/officeDocument/2006/relationships/image" Target="../media/image122.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53.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jpg"/><Relationship Id="rId1" Type="http://schemas.openxmlformats.org/officeDocument/2006/relationships/slideLayout" Target="../slideLayouts/slideLayout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39.png"/><Relationship Id="rId4" Type="http://schemas.openxmlformats.org/officeDocument/2006/relationships/image" Target="../media/image138.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954273" y="1993214"/>
            <a:ext cx="2820035" cy="757555"/>
          </a:xfrm>
          <a:prstGeom prst="rect">
            <a:avLst/>
          </a:prstGeom>
        </p:spPr>
        <p:txBody>
          <a:bodyPr vert="horz" wrap="square" lIns="0" tIns="12700" rIns="0" bIns="0" rtlCol="0">
            <a:spAutoFit/>
          </a:bodyPr>
          <a:lstStyle/>
          <a:p>
            <a:pPr marL="12700">
              <a:lnSpc>
                <a:spcPct val="100000"/>
              </a:lnSpc>
              <a:spcBef>
                <a:spcPts val="100"/>
              </a:spcBef>
            </a:pPr>
            <a:r>
              <a:rPr sz="4800" b="1" i="1" dirty="0">
                <a:solidFill>
                  <a:srgbClr val="FF0000"/>
                </a:solidFill>
                <a:latin typeface="Times New Roman"/>
                <a:cs typeface="Times New Roman"/>
              </a:rPr>
              <a:t>Chapter</a:t>
            </a:r>
            <a:r>
              <a:rPr sz="4800" b="1" i="1" spc="-100" dirty="0">
                <a:solidFill>
                  <a:srgbClr val="FF0000"/>
                </a:solidFill>
                <a:latin typeface="Times New Roman"/>
                <a:cs typeface="Times New Roman"/>
              </a:rPr>
              <a:t> </a:t>
            </a:r>
            <a:r>
              <a:rPr sz="4800" b="1" i="1" dirty="0">
                <a:solidFill>
                  <a:srgbClr val="FF0000"/>
                </a:solidFill>
                <a:latin typeface="Times New Roman"/>
                <a:cs typeface="Times New Roman"/>
              </a:rPr>
              <a:t>18</a:t>
            </a:r>
            <a:endParaRPr sz="4800">
              <a:latin typeface="Times New Roman"/>
              <a:cs typeface="Times New Roman"/>
            </a:endParaRPr>
          </a:p>
        </p:txBody>
      </p:sp>
      <p:sp>
        <p:nvSpPr>
          <p:cNvPr id="3" name="object 3"/>
          <p:cNvSpPr txBox="1"/>
          <p:nvPr/>
        </p:nvSpPr>
        <p:spPr>
          <a:xfrm>
            <a:off x="840739" y="3288868"/>
            <a:ext cx="7735570" cy="757555"/>
          </a:xfrm>
          <a:prstGeom prst="rect">
            <a:avLst/>
          </a:prstGeom>
        </p:spPr>
        <p:txBody>
          <a:bodyPr vert="horz" wrap="square" lIns="0" tIns="12700" rIns="0" bIns="0" rtlCol="0">
            <a:spAutoFit/>
          </a:bodyPr>
          <a:lstStyle/>
          <a:p>
            <a:pPr marL="12700">
              <a:lnSpc>
                <a:spcPct val="100000"/>
              </a:lnSpc>
              <a:spcBef>
                <a:spcPts val="100"/>
              </a:spcBef>
            </a:pPr>
            <a:r>
              <a:rPr sz="4800" b="1" i="1" spc="-5" dirty="0">
                <a:solidFill>
                  <a:srgbClr val="001F5F"/>
                </a:solidFill>
                <a:latin typeface="Times New Roman"/>
                <a:cs typeface="Times New Roman"/>
              </a:rPr>
              <a:t>Introduction </a:t>
            </a:r>
            <a:r>
              <a:rPr sz="4800" b="1" i="1" dirty="0">
                <a:solidFill>
                  <a:srgbClr val="001F5F"/>
                </a:solidFill>
                <a:latin typeface="Times New Roman"/>
                <a:cs typeface="Times New Roman"/>
              </a:rPr>
              <a:t>to </a:t>
            </a:r>
            <a:r>
              <a:rPr sz="4800" b="1" i="1" spc="-5" dirty="0">
                <a:solidFill>
                  <a:srgbClr val="001F5F"/>
                </a:solidFill>
                <a:latin typeface="Times New Roman"/>
                <a:cs typeface="Times New Roman"/>
              </a:rPr>
              <a:t>Network</a:t>
            </a:r>
            <a:r>
              <a:rPr sz="4800" b="1" i="1" spc="-40" dirty="0">
                <a:solidFill>
                  <a:srgbClr val="001F5F"/>
                </a:solidFill>
                <a:latin typeface="Times New Roman"/>
                <a:cs typeface="Times New Roman"/>
              </a:rPr>
              <a:t> </a:t>
            </a:r>
            <a:r>
              <a:rPr sz="4800" b="1" i="1" dirty="0">
                <a:solidFill>
                  <a:srgbClr val="001F5F"/>
                </a:solidFill>
                <a:latin typeface="Times New Roman"/>
                <a:cs typeface="Times New Roman"/>
              </a:rPr>
              <a:t>Layer</a:t>
            </a:r>
            <a:endParaRPr sz="480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313182"/>
            <a:ext cx="4966335" cy="330835"/>
          </a:xfrm>
          <a:prstGeom prst="rect">
            <a:avLst/>
          </a:prstGeom>
        </p:spPr>
        <p:txBody>
          <a:bodyPr vert="horz" wrap="square" lIns="0" tIns="12700" rIns="0" bIns="0" rtlCol="0">
            <a:spAutoFit/>
          </a:bodyPr>
          <a:lstStyle/>
          <a:p>
            <a:pPr marL="12700">
              <a:lnSpc>
                <a:spcPct val="100000"/>
              </a:lnSpc>
              <a:spcBef>
                <a:spcPts val="100"/>
              </a:spcBef>
            </a:pPr>
            <a:r>
              <a:rPr i="1" dirty="0">
                <a:solidFill>
                  <a:srgbClr val="000000"/>
                </a:solidFill>
                <a:latin typeface="Arial"/>
                <a:cs typeface="Arial"/>
              </a:rPr>
              <a:t>A virtual-circuit packet-switched</a:t>
            </a:r>
            <a:r>
              <a:rPr i="1" spc="-235" dirty="0">
                <a:solidFill>
                  <a:srgbClr val="000000"/>
                </a:solidFill>
                <a:latin typeface="Arial"/>
                <a:cs typeface="Arial"/>
              </a:rPr>
              <a:t> </a:t>
            </a:r>
            <a:r>
              <a:rPr i="1" dirty="0">
                <a:solidFill>
                  <a:srgbClr val="000000"/>
                </a:solidFill>
                <a:latin typeface="Arial"/>
                <a:cs typeface="Arial"/>
              </a:rPr>
              <a:t>network</a:t>
            </a:r>
          </a:p>
        </p:txBody>
      </p:sp>
      <p:sp>
        <p:nvSpPr>
          <p:cNvPr id="3" name="object 3"/>
          <p:cNvSpPr/>
          <p:nvPr/>
        </p:nvSpPr>
        <p:spPr>
          <a:xfrm>
            <a:off x="3159251" y="2148306"/>
            <a:ext cx="2180844" cy="461817"/>
          </a:xfrm>
          <a:prstGeom prst="rect">
            <a:avLst/>
          </a:prstGeom>
          <a:blipFill>
            <a:blip r:embed="rId2" cstate="print"/>
            <a:stretch>
              <a:fillRect/>
            </a:stretch>
          </a:blipFill>
        </p:spPr>
        <p:txBody>
          <a:bodyPr wrap="square" lIns="0" tIns="0" rIns="0" bIns="0" rtlCol="0"/>
          <a:lstStyle/>
          <a:p>
            <a:endParaRPr/>
          </a:p>
        </p:txBody>
      </p:sp>
      <p:grpSp>
        <p:nvGrpSpPr>
          <p:cNvPr id="4" name="object 4"/>
          <p:cNvGrpSpPr/>
          <p:nvPr/>
        </p:nvGrpSpPr>
        <p:grpSpPr>
          <a:xfrm>
            <a:off x="228600" y="1089044"/>
            <a:ext cx="8083550" cy="4513580"/>
            <a:chOff x="228600" y="1089044"/>
            <a:chExt cx="8083550" cy="4513580"/>
          </a:xfrm>
        </p:grpSpPr>
        <p:sp>
          <p:nvSpPr>
            <p:cNvPr id="5" name="object 5"/>
            <p:cNvSpPr/>
            <p:nvPr/>
          </p:nvSpPr>
          <p:spPr>
            <a:xfrm>
              <a:off x="381000" y="2922266"/>
              <a:ext cx="7872983" cy="267996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28600" y="1600200"/>
              <a:ext cx="2276856" cy="139598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044184" y="3657600"/>
              <a:ext cx="2267712" cy="116586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920495" y="3124200"/>
              <a:ext cx="1822703" cy="277367"/>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923032" y="3429000"/>
              <a:ext cx="201168" cy="1434083"/>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3429000" y="4980431"/>
              <a:ext cx="1822703" cy="277368"/>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5955791" y="4980431"/>
              <a:ext cx="1822704" cy="277368"/>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2513003" y="2878450"/>
              <a:ext cx="3717299" cy="2679699"/>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5533644" y="1089044"/>
              <a:ext cx="2019300" cy="858627"/>
            </a:xfrm>
            <a:prstGeom prst="rect">
              <a:avLst/>
            </a:prstGeom>
            <a:blipFill>
              <a:blip r:embed="rId9" cstate="print"/>
              <a:stretch>
                <a:fillRect/>
              </a:stretch>
            </a:blipFill>
          </p:spPr>
          <p:txBody>
            <a:bodyPr wrap="square" lIns="0" tIns="0" rIns="0" bIns="0" rtlCol="0"/>
            <a:lstStyle/>
            <a:p>
              <a:endParaRPr/>
            </a:p>
          </p:txBody>
        </p:sp>
      </p:gr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10</a:t>
            </a:fld>
            <a:endParaRPr spc="-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1140" y="162001"/>
            <a:ext cx="6487160" cy="636270"/>
          </a:xfrm>
          <a:prstGeom prst="rect">
            <a:avLst/>
          </a:prstGeom>
        </p:spPr>
        <p:txBody>
          <a:bodyPr vert="horz" wrap="square" lIns="0" tIns="13335" rIns="0" bIns="0" rtlCol="0">
            <a:spAutoFit/>
          </a:bodyPr>
          <a:lstStyle/>
          <a:p>
            <a:pPr marL="12700">
              <a:lnSpc>
                <a:spcPct val="100000"/>
              </a:lnSpc>
              <a:spcBef>
                <a:spcPts val="105"/>
              </a:spcBef>
            </a:pPr>
            <a:r>
              <a:rPr sz="2000" b="1" i="1" dirty="0">
                <a:latin typeface="Arial"/>
                <a:cs typeface="Arial"/>
              </a:rPr>
              <a:t>Forwarding process in a router when used in a</a:t>
            </a:r>
            <a:r>
              <a:rPr sz="2000" b="1" i="1" spc="-155" dirty="0">
                <a:latin typeface="Arial"/>
                <a:cs typeface="Arial"/>
              </a:rPr>
              <a:t> </a:t>
            </a:r>
            <a:r>
              <a:rPr sz="2000" b="1" i="1" dirty="0">
                <a:latin typeface="Arial"/>
                <a:cs typeface="Arial"/>
              </a:rPr>
              <a:t>virtual</a:t>
            </a:r>
            <a:endParaRPr sz="2000">
              <a:latin typeface="Arial"/>
              <a:cs typeface="Arial"/>
            </a:endParaRPr>
          </a:p>
          <a:p>
            <a:pPr marL="12700">
              <a:lnSpc>
                <a:spcPct val="100000"/>
              </a:lnSpc>
            </a:pPr>
            <a:r>
              <a:rPr sz="2000" b="1" i="1" dirty="0">
                <a:latin typeface="Arial"/>
                <a:cs typeface="Arial"/>
              </a:rPr>
              <a:t>circuit</a:t>
            </a:r>
            <a:r>
              <a:rPr sz="2000" b="1" i="1" spc="-30" dirty="0">
                <a:latin typeface="Arial"/>
                <a:cs typeface="Arial"/>
              </a:rPr>
              <a:t> </a:t>
            </a:r>
            <a:r>
              <a:rPr sz="2000" b="1" i="1" dirty="0">
                <a:latin typeface="Arial"/>
                <a:cs typeface="Arial"/>
              </a:rPr>
              <a:t>network</a:t>
            </a:r>
            <a:endParaRPr sz="2000">
              <a:latin typeface="Arial"/>
              <a:cs typeface="Arial"/>
            </a:endParaRPr>
          </a:p>
        </p:txBody>
      </p:sp>
      <p:grpSp>
        <p:nvGrpSpPr>
          <p:cNvPr id="3" name="object 3"/>
          <p:cNvGrpSpPr/>
          <p:nvPr/>
        </p:nvGrpSpPr>
        <p:grpSpPr>
          <a:xfrm>
            <a:off x="874852" y="2176873"/>
            <a:ext cx="6979920" cy="3401060"/>
            <a:chOff x="874852" y="2176873"/>
            <a:chExt cx="6979920" cy="3401060"/>
          </a:xfrm>
        </p:grpSpPr>
        <p:sp>
          <p:nvSpPr>
            <p:cNvPr id="4" name="object 4"/>
            <p:cNvSpPr/>
            <p:nvPr/>
          </p:nvSpPr>
          <p:spPr>
            <a:xfrm>
              <a:off x="3339083" y="2176873"/>
              <a:ext cx="2223516" cy="193792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43584" y="4102607"/>
              <a:ext cx="6452616" cy="77419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143000" y="3814572"/>
              <a:ext cx="2468879" cy="37642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334000" y="3814572"/>
              <a:ext cx="2520696" cy="376427"/>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228101" y="3143282"/>
              <a:ext cx="1035050" cy="693420"/>
            </a:xfrm>
            <a:custGeom>
              <a:avLst/>
              <a:gdLst/>
              <a:ahLst/>
              <a:cxnLst/>
              <a:rect l="l" t="t" r="r" b="b"/>
              <a:pathLst>
                <a:path w="1035050" h="693420">
                  <a:moveTo>
                    <a:pt x="1034620" y="0"/>
                  </a:moveTo>
                  <a:lnTo>
                    <a:pt x="9520" y="0"/>
                  </a:lnTo>
                  <a:lnTo>
                    <a:pt x="0" y="7710"/>
                  </a:lnTo>
                  <a:lnTo>
                    <a:pt x="0" y="693082"/>
                  </a:lnTo>
                  <a:lnTo>
                    <a:pt x="19042" y="693082"/>
                  </a:lnTo>
                  <a:lnTo>
                    <a:pt x="19042" y="15420"/>
                  </a:lnTo>
                  <a:lnTo>
                    <a:pt x="9520" y="15420"/>
                  </a:lnTo>
                  <a:lnTo>
                    <a:pt x="19042" y="7710"/>
                  </a:lnTo>
                  <a:lnTo>
                    <a:pt x="1034620" y="7710"/>
                  </a:lnTo>
                  <a:lnTo>
                    <a:pt x="1034620" y="0"/>
                  </a:lnTo>
                  <a:close/>
                </a:path>
                <a:path w="1035050" h="693420">
                  <a:moveTo>
                    <a:pt x="19042" y="7710"/>
                  </a:moveTo>
                  <a:lnTo>
                    <a:pt x="9520" y="15420"/>
                  </a:lnTo>
                  <a:lnTo>
                    <a:pt x="19042" y="15420"/>
                  </a:lnTo>
                  <a:lnTo>
                    <a:pt x="19042" y="7710"/>
                  </a:lnTo>
                  <a:close/>
                </a:path>
                <a:path w="1035050" h="693420">
                  <a:moveTo>
                    <a:pt x="1034620" y="7710"/>
                  </a:moveTo>
                  <a:lnTo>
                    <a:pt x="19042" y="7710"/>
                  </a:lnTo>
                  <a:lnTo>
                    <a:pt x="19042" y="15420"/>
                  </a:lnTo>
                  <a:lnTo>
                    <a:pt x="1034620" y="15420"/>
                  </a:lnTo>
                  <a:lnTo>
                    <a:pt x="1034620" y="7710"/>
                  </a:lnTo>
                  <a:close/>
                </a:path>
              </a:pathLst>
            </a:custGeom>
            <a:solidFill>
              <a:srgbClr val="000000"/>
            </a:solidFill>
          </p:spPr>
          <p:txBody>
            <a:bodyPr wrap="square" lIns="0" tIns="0" rIns="0" bIns="0" rtlCol="0"/>
            <a:lstStyle/>
            <a:p>
              <a:endParaRPr/>
            </a:p>
          </p:txBody>
        </p:sp>
        <p:sp>
          <p:nvSpPr>
            <p:cNvPr id="9" name="object 9"/>
            <p:cNvSpPr/>
            <p:nvPr/>
          </p:nvSpPr>
          <p:spPr>
            <a:xfrm>
              <a:off x="3234175" y="3107372"/>
              <a:ext cx="98383" cy="88540"/>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2228101" y="3143282"/>
              <a:ext cx="1035050" cy="693420"/>
            </a:xfrm>
            <a:custGeom>
              <a:avLst/>
              <a:gdLst/>
              <a:ahLst/>
              <a:cxnLst/>
              <a:rect l="l" t="t" r="r" b="b"/>
              <a:pathLst>
                <a:path w="1035050" h="693420">
                  <a:moveTo>
                    <a:pt x="1034620" y="0"/>
                  </a:moveTo>
                  <a:lnTo>
                    <a:pt x="9520" y="0"/>
                  </a:lnTo>
                  <a:lnTo>
                    <a:pt x="0" y="7710"/>
                  </a:lnTo>
                  <a:lnTo>
                    <a:pt x="0" y="693082"/>
                  </a:lnTo>
                  <a:lnTo>
                    <a:pt x="19042" y="693082"/>
                  </a:lnTo>
                  <a:lnTo>
                    <a:pt x="19042" y="15420"/>
                  </a:lnTo>
                  <a:lnTo>
                    <a:pt x="9520" y="15420"/>
                  </a:lnTo>
                  <a:lnTo>
                    <a:pt x="19042" y="7710"/>
                  </a:lnTo>
                  <a:lnTo>
                    <a:pt x="1034620" y="7710"/>
                  </a:lnTo>
                  <a:lnTo>
                    <a:pt x="1034620" y="0"/>
                  </a:lnTo>
                  <a:close/>
                </a:path>
                <a:path w="1035050" h="693420">
                  <a:moveTo>
                    <a:pt x="19042" y="7710"/>
                  </a:moveTo>
                  <a:lnTo>
                    <a:pt x="9520" y="15420"/>
                  </a:lnTo>
                  <a:lnTo>
                    <a:pt x="19042" y="15420"/>
                  </a:lnTo>
                  <a:lnTo>
                    <a:pt x="19042" y="7710"/>
                  </a:lnTo>
                  <a:close/>
                </a:path>
                <a:path w="1035050" h="693420">
                  <a:moveTo>
                    <a:pt x="1034620" y="7710"/>
                  </a:moveTo>
                  <a:lnTo>
                    <a:pt x="19042" y="7710"/>
                  </a:lnTo>
                  <a:lnTo>
                    <a:pt x="19042" y="15420"/>
                  </a:lnTo>
                  <a:lnTo>
                    <a:pt x="1034620" y="15420"/>
                  </a:lnTo>
                  <a:lnTo>
                    <a:pt x="1034620" y="7710"/>
                  </a:lnTo>
                  <a:close/>
                </a:path>
              </a:pathLst>
            </a:custGeom>
            <a:solidFill>
              <a:srgbClr val="000000"/>
            </a:solidFill>
          </p:spPr>
          <p:txBody>
            <a:bodyPr wrap="square" lIns="0" tIns="0" rIns="0" bIns="0" rtlCol="0"/>
            <a:lstStyle/>
            <a:p>
              <a:endParaRPr/>
            </a:p>
          </p:txBody>
        </p:sp>
        <p:sp>
          <p:nvSpPr>
            <p:cNvPr id="11" name="object 11"/>
            <p:cNvSpPr/>
            <p:nvPr/>
          </p:nvSpPr>
          <p:spPr>
            <a:xfrm>
              <a:off x="3234175" y="3107372"/>
              <a:ext cx="98383" cy="8854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5652452" y="3101542"/>
              <a:ext cx="779780" cy="649605"/>
            </a:xfrm>
            <a:custGeom>
              <a:avLst/>
              <a:gdLst/>
              <a:ahLst/>
              <a:cxnLst/>
              <a:rect l="l" t="t" r="r" b="b"/>
              <a:pathLst>
                <a:path w="779779" h="649604">
                  <a:moveTo>
                    <a:pt x="779500" y="8229"/>
                  </a:moveTo>
                  <a:lnTo>
                    <a:pt x="775093" y="8229"/>
                  </a:lnTo>
                  <a:lnTo>
                    <a:pt x="775093" y="0"/>
                  </a:lnTo>
                  <a:lnTo>
                    <a:pt x="0" y="0"/>
                  </a:lnTo>
                  <a:lnTo>
                    <a:pt x="0" y="8458"/>
                  </a:lnTo>
                  <a:lnTo>
                    <a:pt x="0" y="16916"/>
                  </a:lnTo>
                  <a:lnTo>
                    <a:pt x="761453" y="16916"/>
                  </a:lnTo>
                  <a:lnTo>
                    <a:pt x="761453" y="648982"/>
                  </a:lnTo>
                  <a:lnTo>
                    <a:pt x="779500" y="648982"/>
                  </a:lnTo>
                  <a:lnTo>
                    <a:pt x="779500" y="16916"/>
                  </a:lnTo>
                  <a:lnTo>
                    <a:pt x="766394" y="16916"/>
                  </a:lnTo>
                  <a:lnTo>
                    <a:pt x="766394" y="12700"/>
                  </a:lnTo>
                  <a:lnTo>
                    <a:pt x="770470" y="16370"/>
                  </a:lnTo>
                  <a:lnTo>
                    <a:pt x="779500" y="16370"/>
                  </a:lnTo>
                  <a:lnTo>
                    <a:pt x="779500" y="8229"/>
                  </a:lnTo>
                  <a:close/>
                </a:path>
              </a:pathLst>
            </a:custGeom>
            <a:solidFill>
              <a:srgbClr val="000000"/>
            </a:solidFill>
          </p:spPr>
          <p:txBody>
            <a:bodyPr wrap="square" lIns="0" tIns="0" rIns="0" bIns="0" rtlCol="0"/>
            <a:lstStyle/>
            <a:p>
              <a:endParaRPr/>
            </a:p>
          </p:txBody>
        </p:sp>
        <p:sp>
          <p:nvSpPr>
            <p:cNvPr id="13" name="object 13"/>
            <p:cNvSpPr/>
            <p:nvPr/>
          </p:nvSpPr>
          <p:spPr>
            <a:xfrm>
              <a:off x="6371840" y="3725917"/>
              <a:ext cx="102137" cy="8451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5652452" y="3101542"/>
              <a:ext cx="779780" cy="649605"/>
            </a:xfrm>
            <a:custGeom>
              <a:avLst/>
              <a:gdLst/>
              <a:ahLst/>
              <a:cxnLst/>
              <a:rect l="l" t="t" r="r" b="b"/>
              <a:pathLst>
                <a:path w="779779" h="649604">
                  <a:moveTo>
                    <a:pt x="779500" y="8229"/>
                  </a:moveTo>
                  <a:lnTo>
                    <a:pt x="775093" y="8229"/>
                  </a:lnTo>
                  <a:lnTo>
                    <a:pt x="775093" y="0"/>
                  </a:lnTo>
                  <a:lnTo>
                    <a:pt x="0" y="0"/>
                  </a:lnTo>
                  <a:lnTo>
                    <a:pt x="0" y="8458"/>
                  </a:lnTo>
                  <a:lnTo>
                    <a:pt x="0" y="16916"/>
                  </a:lnTo>
                  <a:lnTo>
                    <a:pt x="761453" y="16916"/>
                  </a:lnTo>
                  <a:lnTo>
                    <a:pt x="761453" y="648982"/>
                  </a:lnTo>
                  <a:lnTo>
                    <a:pt x="779500" y="648982"/>
                  </a:lnTo>
                  <a:lnTo>
                    <a:pt x="779500" y="16916"/>
                  </a:lnTo>
                  <a:lnTo>
                    <a:pt x="766394" y="16916"/>
                  </a:lnTo>
                  <a:lnTo>
                    <a:pt x="766394" y="12700"/>
                  </a:lnTo>
                  <a:lnTo>
                    <a:pt x="770470" y="16370"/>
                  </a:lnTo>
                  <a:lnTo>
                    <a:pt x="779500" y="16370"/>
                  </a:lnTo>
                  <a:lnTo>
                    <a:pt x="779500" y="8229"/>
                  </a:lnTo>
                  <a:close/>
                </a:path>
              </a:pathLst>
            </a:custGeom>
            <a:solidFill>
              <a:srgbClr val="000000"/>
            </a:solidFill>
          </p:spPr>
          <p:txBody>
            <a:bodyPr wrap="square" lIns="0" tIns="0" rIns="0" bIns="0" rtlCol="0"/>
            <a:lstStyle/>
            <a:p>
              <a:endParaRPr/>
            </a:p>
          </p:txBody>
        </p:sp>
        <p:sp>
          <p:nvSpPr>
            <p:cNvPr id="15" name="object 15"/>
            <p:cNvSpPr/>
            <p:nvPr/>
          </p:nvSpPr>
          <p:spPr>
            <a:xfrm>
              <a:off x="6371840" y="3725917"/>
              <a:ext cx="102137" cy="84519"/>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874852" y="4203191"/>
              <a:ext cx="1106322" cy="1347216"/>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5108448" y="4206239"/>
              <a:ext cx="1089558" cy="1371600"/>
            </a:xfrm>
            <a:prstGeom prst="rect">
              <a:avLst/>
            </a:prstGeom>
            <a:blipFill>
              <a:blip r:embed="rId9" cstate="print"/>
              <a:stretch>
                <a:fillRect/>
              </a:stretch>
            </a:blipFill>
          </p:spPr>
          <p:txBody>
            <a:bodyPr wrap="square" lIns="0" tIns="0" rIns="0" bIns="0" rtlCol="0"/>
            <a:lstStyle/>
            <a:p>
              <a:endParaRPr/>
            </a:p>
          </p:txBody>
        </p:sp>
      </p:gr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11</a:t>
            </a:fld>
            <a:endParaRPr spc="-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04800" y="1143000"/>
            <a:ext cx="8077200" cy="3733800"/>
            <a:chOff x="304800" y="1143000"/>
            <a:chExt cx="8077200" cy="3733800"/>
          </a:xfrm>
        </p:grpSpPr>
        <p:sp>
          <p:nvSpPr>
            <p:cNvPr id="3" name="object 3"/>
            <p:cNvSpPr/>
            <p:nvPr/>
          </p:nvSpPr>
          <p:spPr>
            <a:xfrm>
              <a:off x="516636" y="2439136"/>
              <a:ext cx="7789164" cy="228252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097011" y="4652771"/>
              <a:ext cx="132588" cy="22402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04800" y="1143000"/>
              <a:ext cx="2424684" cy="136855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286000" y="3096767"/>
              <a:ext cx="333756" cy="1018031"/>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358732" y="4288352"/>
              <a:ext cx="2177415" cy="145415"/>
            </a:xfrm>
            <a:custGeom>
              <a:avLst/>
              <a:gdLst/>
              <a:ahLst/>
              <a:cxnLst/>
              <a:rect l="l" t="t" r="r" b="b"/>
              <a:pathLst>
                <a:path w="2177415" h="145414">
                  <a:moveTo>
                    <a:pt x="2176919" y="0"/>
                  </a:moveTo>
                  <a:lnTo>
                    <a:pt x="0" y="0"/>
                  </a:lnTo>
                  <a:lnTo>
                    <a:pt x="0" y="145170"/>
                  </a:lnTo>
                  <a:lnTo>
                    <a:pt x="2176919" y="145170"/>
                  </a:lnTo>
                  <a:lnTo>
                    <a:pt x="2176919" y="0"/>
                  </a:lnTo>
                  <a:close/>
                </a:path>
              </a:pathLst>
            </a:custGeom>
            <a:solidFill>
              <a:srgbClr val="00ADEE"/>
            </a:solidFill>
          </p:spPr>
          <p:txBody>
            <a:bodyPr wrap="square" lIns="0" tIns="0" rIns="0" bIns="0" rtlCol="0"/>
            <a:lstStyle/>
            <a:p>
              <a:endParaRPr/>
            </a:p>
          </p:txBody>
        </p:sp>
        <p:sp>
          <p:nvSpPr>
            <p:cNvPr id="8" name="object 8"/>
            <p:cNvSpPr/>
            <p:nvPr/>
          </p:nvSpPr>
          <p:spPr>
            <a:xfrm>
              <a:off x="3352857" y="4282425"/>
              <a:ext cx="2188845" cy="157480"/>
            </a:xfrm>
            <a:custGeom>
              <a:avLst/>
              <a:gdLst/>
              <a:ahLst/>
              <a:cxnLst/>
              <a:rect l="l" t="t" r="r" b="b"/>
              <a:pathLst>
                <a:path w="2188845" h="157479">
                  <a:moveTo>
                    <a:pt x="2182811" y="0"/>
                  </a:moveTo>
                  <a:lnTo>
                    <a:pt x="5875" y="0"/>
                  </a:lnTo>
                  <a:lnTo>
                    <a:pt x="0" y="5924"/>
                  </a:lnTo>
                  <a:lnTo>
                    <a:pt x="0" y="151097"/>
                  </a:lnTo>
                  <a:lnTo>
                    <a:pt x="5875" y="157022"/>
                  </a:lnTo>
                  <a:lnTo>
                    <a:pt x="2182811" y="157022"/>
                  </a:lnTo>
                  <a:lnTo>
                    <a:pt x="2188661" y="151097"/>
                  </a:lnTo>
                  <a:lnTo>
                    <a:pt x="11751" y="151097"/>
                  </a:lnTo>
                  <a:lnTo>
                    <a:pt x="5875" y="145171"/>
                  </a:lnTo>
                  <a:lnTo>
                    <a:pt x="11751" y="145171"/>
                  </a:lnTo>
                  <a:lnTo>
                    <a:pt x="11751" y="11853"/>
                  </a:lnTo>
                  <a:lnTo>
                    <a:pt x="5875" y="11853"/>
                  </a:lnTo>
                  <a:lnTo>
                    <a:pt x="11751" y="5924"/>
                  </a:lnTo>
                  <a:lnTo>
                    <a:pt x="2188661" y="5924"/>
                  </a:lnTo>
                  <a:lnTo>
                    <a:pt x="2182811" y="0"/>
                  </a:lnTo>
                  <a:close/>
                </a:path>
                <a:path w="2188845" h="157479">
                  <a:moveTo>
                    <a:pt x="11751" y="145171"/>
                  </a:moveTo>
                  <a:lnTo>
                    <a:pt x="5875" y="145171"/>
                  </a:lnTo>
                  <a:lnTo>
                    <a:pt x="11751" y="151097"/>
                  </a:lnTo>
                  <a:lnTo>
                    <a:pt x="11751" y="145171"/>
                  </a:lnTo>
                  <a:close/>
                </a:path>
                <a:path w="2188845" h="157479">
                  <a:moveTo>
                    <a:pt x="2176911" y="145171"/>
                  </a:moveTo>
                  <a:lnTo>
                    <a:pt x="11751" y="145171"/>
                  </a:lnTo>
                  <a:lnTo>
                    <a:pt x="11751" y="151097"/>
                  </a:lnTo>
                  <a:lnTo>
                    <a:pt x="2176911" y="151097"/>
                  </a:lnTo>
                  <a:lnTo>
                    <a:pt x="2176911" y="145171"/>
                  </a:lnTo>
                  <a:close/>
                </a:path>
                <a:path w="2188845" h="157479">
                  <a:moveTo>
                    <a:pt x="2176911" y="5924"/>
                  </a:moveTo>
                  <a:lnTo>
                    <a:pt x="2176911" y="151097"/>
                  </a:lnTo>
                  <a:lnTo>
                    <a:pt x="2182811" y="145171"/>
                  </a:lnTo>
                  <a:lnTo>
                    <a:pt x="2188661" y="145171"/>
                  </a:lnTo>
                  <a:lnTo>
                    <a:pt x="2188661" y="11853"/>
                  </a:lnTo>
                  <a:lnTo>
                    <a:pt x="2182811" y="11853"/>
                  </a:lnTo>
                  <a:lnTo>
                    <a:pt x="2176911" y="5924"/>
                  </a:lnTo>
                  <a:close/>
                </a:path>
                <a:path w="2188845" h="157479">
                  <a:moveTo>
                    <a:pt x="2188661" y="145171"/>
                  </a:moveTo>
                  <a:lnTo>
                    <a:pt x="2182811" y="145171"/>
                  </a:lnTo>
                  <a:lnTo>
                    <a:pt x="2176911" y="151097"/>
                  </a:lnTo>
                  <a:lnTo>
                    <a:pt x="2188661" y="151097"/>
                  </a:lnTo>
                  <a:lnTo>
                    <a:pt x="2188661" y="145171"/>
                  </a:lnTo>
                  <a:close/>
                </a:path>
                <a:path w="2188845" h="157479">
                  <a:moveTo>
                    <a:pt x="11751" y="5924"/>
                  </a:moveTo>
                  <a:lnTo>
                    <a:pt x="5875" y="11853"/>
                  </a:lnTo>
                  <a:lnTo>
                    <a:pt x="11751" y="11853"/>
                  </a:lnTo>
                  <a:lnTo>
                    <a:pt x="11751" y="5924"/>
                  </a:lnTo>
                  <a:close/>
                </a:path>
                <a:path w="2188845" h="157479">
                  <a:moveTo>
                    <a:pt x="2176911" y="5924"/>
                  </a:moveTo>
                  <a:lnTo>
                    <a:pt x="11751" y="5924"/>
                  </a:lnTo>
                  <a:lnTo>
                    <a:pt x="11751" y="11853"/>
                  </a:lnTo>
                  <a:lnTo>
                    <a:pt x="2176911" y="11853"/>
                  </a:lnTo>
                  <a:lnTo>
                    <a:pt x="2176911" y="5924"/>
                  </a:lnTo>
                  <a:close/>
                </a:path>
                <a:path w="2188845" h="157479">
                  <a:moveTo>
                    <a:pt x="2188661" y="5924"/>
                  </a:moveTo>
                  <a:lnTo>
                    <a:pt x="2176911" y="5924"/>
                  </a:lnTo>
                  <a:lnTo>
                    <a:pt x="2182811" y="11853"/>
                  </a:lnTo>
                  <a:lnTo>
                    <a:pt x="2188661" y="11853"/>
                  </a:lnTo>
                  <a:lnTo>
                    <a:pt x="2188661" y="5924"/>
                  </a:lnTo>
                  <a:close/>
                </a:path>
              </a:pathLst>
            </a:custGeom>
            <a:solidFill>
              <a:srgbClr val="000000"/>
            </a:solidFill>
          </p:spPr>
          <p:txBody>
            <a:bodyPr wrap="square" lIns="0" tIns="0" rIns="0" bIns="0" rtlCol="0"/>
            <a:lstStyle/>
            <a:p>
              <a:endParaRPr/>
            </a:p>
          </p:txBody>
        </p:sp>
        <p:sp>
          <p:nvSpPr>
            <p:cNvPr id="9" name="object 9"/>
            <p:cNvSpPr/>
            <p:nvPr/>
          </p:nvSpPr>
          <p:spPr>
            <a:xfrm>
              <a:off x="3846576" y="3893820"/>
              <a:ext cx="1258824" cy="297180"/>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170676" y="2709672"/>
              <a:ext cx="2211324" cy="1328927"/>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996551" y="2747966"/>
              <a:ext cx="1814830" cy="116839"/>
            </a:xfrm>
            <a:custGeom>
              <a:avLst/>
              <a:gdLst/>
              <a:ahLst/>
              <a:cxnLst/>
              <a:rect l="l" t="t" r="r" b="b"/>
              <a:pathLst>
                <a:path w="1814830" h="116839">
                  <a:moveTo>
                    <a:pt x="1814413" y="0"/>
                  </a:moveTo>
                  <a:lnTo>
                    <a:pt x="0" y="0"/>
                  </a:lnTo>
                  <a:lnTo>
                    <a:pt x="0" y="116417"/>
                  </a:lnTo>
                  <a:lnTo>
                    <a:pt x="1814413" y="116417"/>
                  </a:lnTo>
                  <a:lnTo>
                    <a:pt x="1814413" y="0"/>
                  </a:lnTo>
                  <a:close/>
                </a:path>
              </a:pathLst>
            </a:custGeom>
            <a:solidFill>
              <a:srgbClr val="00ADEE"/>
            </a:solidFill>
          </p:spPr>
          <p:txBody>
            <a:bodyPr wrap="square" lIns="0" tIns="0" rIns="0" bIns="0" rtlCol="0"/>
            <a:lstStyle/>
            <a:p>
              <a:endParaRPr/>
            </a:p>
          </p:txBody>
        </p:sp>
        <p:sp>
          <p:nvSpPr>
            <p:cNvPr id="12" name="object 12"/>
            <p:cNvSpPr/>
            <p:nvPr/>
          </p:nvSpPr>
          <p:spPr>
            <a:xfrm>
              <a:off x="991751" y="2743166"/>
              <a:ext cx="1824355" cy="126364"/>
            </a:xfrm>
            <a:custGeom>
              <a:avLst/>
              <a:gdLst/>
              <a:ahLst/>
              <a:cxnLst/>
              <a:rect l="l" t="t" r="r" b="b"/>
              <a:pathLst>
                <a:path w="1824355" h="126364">
                  <a:moveTo>
                    <a:pt x="1819215" y="0"/>
                  </a:moveTo>
                  <a:lnTo>
                    <a:pt x="4800" y="0"/>
                  </a:lnTo>
                  <a:lnTo>
                    <a:pt x="0" y="4799"/>
                  </a:lnTo>
                  <a:lnTo>
                    <a:pt x="0" y="121217"/>
                  </a:lnTo>
                  <a:lnTo>
                    <a:pt x="4800" y="126018"/>
                  </a:lnTo>
                  <a:lnTo>
                    <a:pt x="1819215" y="126018"/>
                  </a:lnTo>
                  <a:lnTo>
                    <a:pt x="1823994" y="121217"/>
                  </a:lnTo>
                  <a:lnTo>
                    <a:pt x="9600" y="121217"/>
                  </a:lnTo>
                  <a:lnTo>
                    <a:pt x="4800" y="116416"/>
                  </a:lnTo>
                  <a:lnTo>
                    <a:pt x="9600" y="116416"/>
                  </a:lnTo>
                  <a:lnTo>
                    <a:pt x="9600" y="9603"/>
                  </a:lnTo>
                  <a:lnTo>
                    <a:pt x="4800" y="9603"/>
                  </a:lnTo>
                  <a:lnTo>
                    <a:pt x="9600" y="4799"/>
                  </a:lnTo>
                  <a:lnTo>
                    <a:pt x="1823994" y="4799"/>
                  </a:lnTo>
                  <a:lnTo>
                    <a:pt x="1819215" y="0"/>
                  </a:lnTo>
                  <a:close/>
                </a:path>
                <a:path w="1824355" h="126364">
                  <a:moveTo>
                    <a:pt x="9600" y="116416"/>
                  </a:moveTo>
                  <a:lnTo>
                    <a:pt x="4800" y="116416"/>
                  </a:lnTo>
                  <a:lnTo>
                    <a:pt x="9600" y="121217"/>
                  </a:lnTo>
                  <a:lnTo>
                    <a:pt x="9600" y="116416"/>
                  </a:lnTo>
                  <a:close/>
                </a:path>
                <a:path w="1824355" h="126364">
                  <a:moveTo>
                    <a:pt x="1814395" y="116416"/>
                  </a:moveTo>
                  <a:lnTo>
                    <a:pt x="9600" y="116416"/>
                  </a:lnTo>
                  <a:lnTo>
                    <a:pt x="9600" y="121217"/>
                  </a:lnTo>
                  <a:lnTo>
                    <a:pt x="1814395" y="121217"/>
                  </a:lnTo>
                  <a:lnTo>
                    <a:pt x="1814395" y="116416"/>
                  </a:lnTo>
                  <a:close/>
                </a:path>
                <a:path w="1824355" h="126364">
                  <a:moveTo>
                    <a:pt x="1814395" y="4799"/>
                  </a:moveTo>
                  <a:lnTo>
                    <a:pt x="1814395" y="121217"/>
                  </a:lnTo>
                  <a:lnTo>
                    <a:pt x="1819215" y="116416"/>
                  </a:lnTo>
                  <a:lnTo>
                    <a:pt x="1823994" y="116416"/>
                  </a:lnTo>
                  <a:lnTo>
                    <a:pt x="1823994" y="9603"/>
                  </a:lnTo>
                  <a:lnTo>
                    <a:pt x="1819215" y="9603"/>
                  </a:lnTo>
                  <a:lnTo>
                    <a:pt x="1814395" y="4799"/>
                  </a:lnTo>
                  <a:close/>
                </a:path>
                <a:path w="1824355" h="126364">
                  <a:moveTo>
                    <a:pt x="1823994" y="116416"/>
                  </a:moveTo>
                  <a:lnTo>
                    <a:pt x="1819215" y="116416"/>
                  </a:lnTo>
                  <a:lnTo>
                    <a:pt x="1814395" y="121217"/>
                  </a:lnTo>
                  <a:lnTo>
                    <a:pt x="1823994" y="121217"/>
                  </a:lnTo>
                  <a:lnTo>
                    <a:pt x="1823994" y="116416"/>
                  </a:lnTo>
                  <a:close/>
                </a:path>
                <a:path w="1824355" h="126364">
                  <a:moveTo>
                    <a:pt x="9600" y="4799"/>
                  </a:moveTo>
                  <a:lnTo>
                    <a:pt x="4800" y="9603"/>
                  </a:lnTo>
                  <a:lnTo>
                    <a:pt x="9600" y="9603"/>
                  </a:lnTo>
                  <a:lnTo>
                    <a:pt x="9600" y="4799"/>
                  </a:lnTo>
                  <a:close/>
                </a:path>
                <a:path w="1824355" h="126364">
                  <a:moveTo>
                    <a:pt x="1814395" y="4799"/>
                  </a:moveTo>
                  <a:lnTo>
                    <a:pt x="9600" y="4799"/>
                  </a:lnTo>
                  <a:lnTo>
                    <a:pt x="9600" y="9603"/>
                  </a:lnTo>
                  <a:lnTo>
                    <a:pt x="1814395" y="9603"/>
                  </a:lnTo>
                  <a:lnTo>
                    <a:pt x="1814395" y="4799"/>
                  </a:lnTo>
                  <a:close/>
                </a:path>
                <a:path w="1824355" h="126364">
                  <a:moveTo>
                    <a:pt x="1823994" y="4799"/>
                  </a:moveTo>
                  <a:lnTo>
                    <a:pt x="1814395" y="4799"/>
                  </a:lnTo>
                  <a:lnTo>
                    <a:pt x="1819215" y="9603"/>
                  </a:lnTo>
                  <a:lnTo>
                    <a:pt x="1823994" y="9603"/>
                  </a:lnTo>
                  <a:lnTo>
                    <a:pt x="1823994" y="4799"/>
                  </a:lnTo>
                  <a:close/>
                </a:path>
              </a:pathLst>
            </a:custGeom>
            <a:solidFill>
              <a:srgbClr val="000000"/>
            </a:solidFill>
          </p:spPr>
          <p:txBody>
            <a:bodyPr wrap="square" lIns="0" tIns="0" rIns="0" bIns="0" rtlCol="0"/>
            <a:lstStyle/>
            <a:p>
              <a:endParaRPr/>
            </a:p>
          </p:txBody>
        </p:sp>
        <p:sp>
          <p:nvSpPr>
            <p:cNvPr id="13" name="object 13"/>
            <p:cNvSpPr/>
            <p:nvPr/>
          </p:nvSpPr>
          <p:spPr>
            <a:xfrm>
              <a:off x="1537515" y="2647093"/>
              <a:ext cx="1059815" cy="309880"/>
            </a:xfrm>
            <a:custGeom>
              <a:avLst/>
              <a:gdLst/>
              <a:ahLst/>
              <a:cxnLst/>
              <a:rect l="l" t="t" r="r" b="b"/>
              <a:pathLst>
                <a:path w="1059814" h="309880">
                  <a:moveTo>
                    <a:pt x="1059504" y="0"/>
                  </a:moveTo>
                  <a:lnTo>
                    <a:pt x="0" y="0"/>
                  </a:lnTo>
                  <a:lnTo>
                    <a:pt x="0" y="309631"/>
                  </a:lnTo>
                  <a:lnTo>
                    <a:pt x="1059504" y="309631"/>
                  </a:lnTo>
                  <a:lnTo>
                    <a:pt x="1059504" y="0"/>
                  </a:lnTo>
                  <a:close/>
                </a:path>
              </a:pathLst>
            </a:custGeom>
            <a:solidFill>
              <a:srgbClr val="FFF100"/>
            </a:solidFill>
          </p:spPr>
          <p:txBody>
            <a:bodyPr wrap="square" lIns="0" tIns="0" rIns="0" bIns="0" rtlCol="0"/>
            <a:lstStyle/>
            <a:p>
              <a:endParaRPr/>
            </a:p>
          </p:txBody>
        </p:sp>
        <p:sp>
          <p:nvSpPr>
            <p:cNvPr id="14" name="object 14"/>
            <p:cNvSpPr/>
            <p:nvPr/>
          </p:nvSpPr>
          <p:spPr>
            <a:xfrm>
              <a:off x="1537515" y="2647093"/>
              <a:ext cx="1059815" cy="309880"/>
            </a:xfrm>
            <a:custGeom>
              <a:avLst/>
              <a:gdLst/>
              <a:ahLst/>
              <a:cxnLst/>
              <a:rect l="l" t="t" r="r" b="b"/>
              <a:pathLst>
                <a:path w="1059814" h="309880">
                  <a:moveTo>
                    <a:pt x="0" y="309631"/>
                  </a:moveTo>
                  <a:lnTo>
                    <a:pt x="1059504" y="309631"/>
                  </a:lnTo>
                  <a:lnTo>
                    <a:pt x="1059504" y="0"/>
                  </a:lnTo>
                  <a:lnTo>
                    <a:pt x="0" y="0"/>
                  </a:lnTo>
                  <a:lnTo>
                    <a:pt x="0" y="309631"/>
                  </a:lnTo>
                  <a:close/>
                </a:path>
              </a:pathLst>
            </a:custGeom>
            <a:ln w="36194">
              <a:solidFill>
                <a:srgbClr val="000000"/>
              </a:solidFill>
            </a:ln>
          </p:spPr>
          <p:txBody>
            <a:bodyPr wrap="square" lIns="0" tIns="0" rIns="0" bIns="0" rtlCol="0"/>
            <a:lstStyle/>
            <a:p>
              <a:endParaRPr/>
            </a:p>
          </p:txBody>
        </p:sp>
      </p:grpSp>
      <p:sp>
        <p:nvSpPr>
          <p:cNvPr id="15" name="object 15"/>
          <p:cNvSpPr txBox="1"/>
          <p:nvPr/>
        </p:nvSpPr>
        <p:spPr>
          <a:xfrm>
            <a:off x="231140" y="160782"/>
            <a:ext cx="6118225" cy="330835"/>
          </a:xfrm>
          <a:prstGeom prst="rect">
            <a:avLst/>
          </a:prstGeom>
        </p:spPr>
        <p:txBody>
          <a:bodyPr vert="horz" wrap="square" lIns="0" tIns="12700" rIns="0" bIns="0" rtlCol="0">
            <a:spAutoFit/>
          </a:bodyPr>
          <a:lstStyle/>
          <a:p>
            <a:pPr marL="12700">
              <a:lnSpc>
                <a:spcPct val="100000"/>
              </a:lnSpc>
              <a:spcBef>
                <a:spcPts val="100"/>
              </a:spcBef>
            </a:pPr>
            <a:r>
              <a:rPr sz="2000" b="1" i="1" dirty="0">
                <a:latin typeface="Arial"/>
                <a:cs typeface="Arial"/>
              </a:rPr>
              <a:t>Sending request packet in a virtual-circuit</a:t>
            </a:r>
            <a:r>
              <a:rPr sz="2000" b="1" i="1" spc="-175" dirty="0">
                <a:latin typeface="Arial"/>
                <a:cs typeface="Arial"/>
              </a:rPr>
              <a:t> </a:t>
            </a:r>
            <a:r>
              <a:rPr sz="2000" b="1" i="1" dirty="0">
                <a:latin typeface="Arial"/>
                <a:cs typeface="Arial"/>
              </a:rPr>
              <a:t>network</a:t>
            </a:r>
            <a:endParaRPr sz="2000">
              <a:latin typeface="Arial"/>
              <a:cs typeface="Arial"/>
            </a:endParaRPr>
          </a:p>
        </p:txBody>
      </p:sp>
      <p:sp>
        <p:nvSpPr>
          <p:cNvPr id="16" name="object 16"/>
          <p:cNvSpPr txBox="1">
            <a:spLocks noGrp="1"/>
          </p:cNvSpPr>
          <p:nvPr>
            <p:ph type="title"/>
          </p:nvPr>
        </p:nvSpPr>
        <p:spPr>
          <a:xfrm>
            <a:off x="1650101" y="2575237"/>
            <a:ext cx="815340" cy="375285"/>
          </a:xfrm>
          <a:prstGeom prst="rect">
            <a:avLst/>
          </a:prstGeom>
        </p:spPr>
        <p:txBody>
          <a:bodyPr vert="horz" wrap="square" lIns="0" tIns="11430" rIns="0" bIns="0" rtlCol="0">
            <a:spAutoFit/>
          </a:bodyPr>
          <a:lstStyle/>
          <a:p>
            <a:pPr marL="12700">
              <a:lnSpc>
                <a:spcPct val="100000"/>
              </a:lnSpc>
              <a:spcBef>
                <a:spcPts val="90"/>
              </a:spcBef>
            </a:pPr>
            <a:r>
              <a:rPr sz="2300" spc="-5" dirty="0">
                <a:solidFill>
                  <a:srgbClr val="EC1C23"/>
                </a:solidFill>
                <a:latin typeface="Times New Roman"/>
                <a:cs typeface="Times New Roman"/>
              </a:rPr>
              <a:t>A </a:t>
            </a:r>
            <a:r>
              <a:rPr sz="2300" spc="-10" dirty="0">
                <a:solidFill>
                  <a:srgbClr val="EC1C23"/>
                </a:solidFill>
                <a:latin typeface="Times New Roman"/>
                <a:cs typeface="Times New Roman"/>
              </a:rPr>
              <a:t>to</a:t>
            </a:r>
            <a:r>
              <a:rPr sz="2300" spc="-114" dirty="0">
                <a:solidFill>
                  <a:srgbClr val="EC1C23"/>
                </a:solidFill>
                <a:latin typeface="Times New Roman"/>
                <a:cs typeface="Times New Roman"/>
              </a:rPr>
              <a:t> </a:t>
            </a:r>
            <a:r>
              <a:rPr sz="2300" spc="-5" dirty="0">
                <a:solidFill>
                  <a:srgbClr val="EC1C23"/>
                </a:solidFill>
                <a:latin typeface="Times New Roman"/>
                <a:cs typeface="Times New Roman"/>
              </a:rPr>
              <a:t>B</a:t>
            </a:r>
            <a:endParaRPr sz="2300">
              <a:latin typeface="Times New Roman"/>
              <a:cs typeface="Times New Roman"/>
            </a:endParaRPr>
          </a:p>
        </p:txBody>
      </p:sp>
      <p:grpSp>
        <p:nvGrpSpPr>
          <p:cNvPr id="17" name="object 17"/>
          <p:cNvGrpSpPr/>
          <p:nvPr/>
        </p:nvGrpSpPr>
        <p:grpSpPr>
          <a:xfrm>
            <a:off x="2622476" y="2907727"/>
            <a:ext cx="1096645" cy="1351280"/>
            <a:chOff x="2622476" y="2907727"/>
            <a:chExt cx="1096645" cy="1351280"/>
          </a:xfrm>
        </p:grpSpPr>
        <p:sp>
          <p:nvSpPr>
            <p:cNvPr id="18" name="object 18"/>
            <p:cNvSpPr/>
            <p:nvPr/>
          </p:nvSpPr>
          <p:spPr>
            <a:xfrm>
              <a:off x="3053366" y="2913116"/>
              <a:ext cx="107314" cy="1340485"/>
            </a:xfrm>
            <a:custGeom>
              <a:avLst/>
              <a:gdLst/>
              <a:ahLst/>
              <a:cxnLst/>
              <a:rect l="l" t="t" r="r" b="b"/>
              <a:pathLst>
                <a:path w="107314" h="1340485">
                  <a:moveTo>
                    <a:pt x="107069" y="0"/>
                  </a:moveTo>
                  <a:lnTo>
                    <a:pt x="0" y="0"/>
                  </a:lnTo>
                  <a:lnTo>
                    <a:pt x="0" y="1340007"/>
                  </a:lnTo>
                  <a:lnTo>
                    <a:pt x="107069" y="1340007"/>
                  </a:lnTo>
                  <a:lnTo>
                    <a:pt x="107069" y="0"/>
                  </a:lnTo>
                  <a:close/>
                </a:path>
              </a:pathLst>
            </a:custGeom>
            <a:solidFill>
              <a:srgbClr val="00ADEE"/>
            </a:solidFill>
          </p:spPr>
          <p:txBody>
            <a:bodyPr wrap="square" lIns="0" tIns="0" rIns="0" bIns="0" rtlCol="0"/>
            <a:lstStyle/>
            <a:p>
              <a:endParaRPr/>
            </a:p>
          </p:txBody>
        </p:sp>
        <p:sp>
          <p:nvSpPr>
            <p:cNvPr id="19" name="object 19"/>
            <p:cNvSpPr/>
            <p:nvPr/>
          </p:nvSpPr>
          <p:spPr>
            <a:xfrm>
              <a:off x="3047944" y="2907727"/>
              <a:ext cx="118110" cy="1351280"/>
            </a:xfrm>
            <a:custGeom>
              <a:avLst/>
              <a:gdLst/>
              <a:ahLst/>
              <a:cxnLst/>
              <a:rect l="l" t="t" r="r" b="b"/>
              <a:pathLst>
                <a:path w="118110" h="1351279">
                  <a:moveTo>
                    <a:pt x="112495" y="0"/>
                  </a:moveTo>
                  <a:lnTo>
                    <a:pt x="5421" y="0"/>
                  </a:lnTo>
                  <a:lnTo>
                    <a:pt x="0" y="5374"/>
                  </a:lnTo>
                  <a:lnTo>
                    <a:pt x="0" y="1345397"/>
                  </a:lnTo>
                  <a:lnTo>
                    <a:pt x="5421" y="1350794"/>
                  </a:lnTo>
                  <a:lnTo>
                    <a:pt x="112495" y="1350794"/>
                  </a:lnTo>
                  <a:lnTo>
                    <a:pt x="117915" y="1345397"/>
                  </a:lnTo>
                  <a:lnTo>
                    <a:pt x="10842" y="1345397"/>
                  </a:lnTo>
                  <a:lnTo>
                    <a:pt x="5421" y="1339999"/>
                  </a:lnTo>
                  <a:lnTo>
                    <a:pt x="10842" y="1339999"/>
                  </a:lnTo>
                  <a:lnTo>
                    <a:pt x="10842" y="10794"/>
                  </a:lnTo>
                  <a:lnTo>
                    <a:pt x="5421" y="10794"/>
                  </a:lnTo>
                  <a:lnTo>
                    <a:pt x="10842" y="5374"/>
                  </a:lnTo>
                  <a:lnTo>
                    <a:pt x="117915" y="5374"/>
                  </a:lnTo>
                  <a:lnTo>
                    <a:pt x="112495" y="0"/>
                  </a:lnTo>
                  <a:close/>
                </a:path>
                <a:path w="118110" h="1351279">
                  <a:moveTo>
                    <a:pt x="10842" y="1339999"/>
                  </a:moveTo>
                  <a:lnTo>
                    <a:pt x="5421" y="1339999"/>
                  </a:lnTo>
                  <a:lnTo>
                    <a:pt x="10842" y="1345397"/>
                  </a:lnTo>
                  <a:lnTo>
                    <a:pt x="10842" y="1339999"/>
                  </a:lnTo>
                  <a:close/>
                </a:path>
                <a:path w="118110" h="1351279">
                  <a:moveTo>
                    <a:pt x="107069" y="1339999"/>
                  </a:moveTo>
                  <a:lnTo>
                    <a:pt x="10842" y="1339999"/>
                  </a:lnTo>
                  <a:lnTo>
                    <a:pt x="10842" y="1345397"/>
                  </a:lnTo>
                  <a:lnTo>
                    <a:pt x="107069" y="1345397"/>
                  </a:lnTo>
                  <a:lnTo>
                    <a:pt x="107069" y="1339999"/>
                  </a:lnTo>
                  <a:close/>
                </a:path>
                <a:path w="118110" h="1351279">
                  <a:moveTo>
                    <a:pt x="107069" y="5374"/>
                  </a:moveTo>
                  <a:lnTo>
                    <a:pt x="107069" y="1345397"/>
                  </a:lnTo>
                  <a:lnTo>
                    <a:pt x="112495" y="1339999"/>
                  </a:lnTo>
                  <a:lnTo>
                    <a:pt x="117915" y="1339999"/>
                  </a:lnTo>
                  <a:lnTo>
                    <a:pt x="117915" y="10794"/>
                  </a:lnTo>
                  <a:lnTo>
                    <a:pt x="112495" y="10794"/>
                  </a:lnTo>
                  <a:lnTo>
                    <a:pt x="107069" y="5374"/>
                  </a:lnTo>
                  <a:close/>
                </a:path>
                <a:path w="118110" h="1351279">
                  <a:moveTo>
                    <a:pt x="117915" y="1339999"/>
                  </a:moveTo>
                  <a:lnTo>
                    <a:pt x="112495" y="1339999"/>
                  </a:lnTo>
                  <a:lnTo>
                    <a:pt x="107069" y="1345397"/>
                  </a:lnTo>
                  <a:lnTo>
                    <a:pt x="117915" y="1345397"/>
                  </a:lnTo>
                  <a:lnTo>
                    <a:pt x="117915" y="1339999"/>
                  </a:lnTo>
                  <a:close/>
                </a:path>
                <a:path w="118110" h="1351279">
                  <a:moveTo>
                    <a:pt x="10842" y="5374"/>
                  </a:moveTo>
                  <a:lnTo>
                    <a:pt x="5421" y="10794"/>
                  </a:lnTo>
                  <a:lnTo>
                    <a:pt x="10842" y="10794"/>
                  </a:lnTo>
                  <a:lnTo>
                    <a:pt x="10842" y="5374"/>
                  </a:lnTo>
                  <a:close/>
                </a:path>
                <a:path w="118110" h="1351279">
                  <a:moveTo>
                    <a:pt x="107069" y="5374"/>
                  </a:moveTo>
                  <a:lnTo>
                    <a:pt x="10842" y="5374"/>
                  </a:lnTo>
                  <a:lnTo>
                    <a:pt x="10842" y="10794"/>
                  </a:lnTo>
                  <a:lnTo>
                    <a:pt x="107069" y="10794"/>
                  </a:lnTo>
                  <a:lnTo>
                    <a:pt x="107069" y="5374"/>
                  </a:lnTo>
                  <a:close/>
                </a:path>
                <a:path w="118110" h="1351279">
                  <a:moveTo>
                    <a:pt x="117915" y="5374"/>
                  </a:moveTo>
                  <a:lnTo>
                    <a:pt x="107069" y="5374"/>
                  </a:lnTo>
                  <a:lnTo>
                    <a:pt x="112495" y="10794"/>
                  </a:lnTo>
                  <a:lnTo>
                    <a:pt x="117915" y="10794"/>
                  </a:lnTo>
                  <a:lnTo>
                    <a:pt x="117915" y="5374"/>
                  </a:lnTo>
                  <a:close/>
                </a:path>
              </a:pathLst>
            </a:custGeom>
            <a:solidFill>
              <a:srgbClr val="000000"/>
            </a:solidFill>
          </p:spPr>
          <p:txBody>
            <a:bodyPr wrap="square" lIns="0" tIns="0" rIns="0" bIns="0" rtlCol="0"/>
            <a:lstStyle/>
            <a:p>
              <a:endParaRPr/>
            </a:p>
          </p:txBody>
        </p:sp>
        <p:sp>
          <p:nvSpPr>
            <p:cNvPr id="20" name="object 20"/>
            <p:cNvSpPr/>
            <p:nvPr/>
          </p:nvSpPr>
          <p:spPr>
            <a:xfrm>
              <a:off x="2640891" y="3430513"/>
              <a:ext cx="1059815" cy="311150"/>
            </a:xfrm>
            <a:custGeom>
              <a:avLst/>
              <a:gdLst/>
              <a:ahLst/>
              <a:cxnLst/>
              <a:rect l="l" t="t" r="r" b="b"/>
              <a:pathLst>
                <a:path w="1059814" h="311150">
                  <a:moveTo>
                    <a:pt x="1059504" y="0"/>
                  </a:moveTo>
                  <a:lnTo>
                    <a:pt x="0" y="0"/>
                  </a:lnTo>
                  <a:lnTo>
                    <a:pt x="0" y="310998"/>
                  </a:lnTo>
                  <a:lnTo>
                    <a:pt x="1059504" y="310998"/>
                  </a:lnTo>
                  <a:lnTo>
                    <a:pt x="1059504" y="0"/>
                  </a:lnTo>
                  <a:close/>
                </a:path>
              </a:pathLst>
            </a:custGeom>
            <a:solidFill>
              <a:srgbClr val="FFF100"/>
            </a:solidFill>
          </p:spPr>
          <p:txBody>
            <a:bodyPr wrap="square" lIns="0" tIns="0" rIns="0" bIns="0" rtlCol="0"/>
            <a:lstStyle/>
            <a:p>
              <a:endParaRPr/>
            </a:p>
          </p:txBody>
        </p:sp>
        <p:sp>
          <p:nvSpPr>
            <p:cNvPr id="21" name="object 21"/>
            <p:cNvSpPr/>
            <p:nvPr/>
          </p:nvSpPr>
          <p:spPr>
            <a:xfrm>
              <a:off x="2640891" y="3430513"/>
              <a:ext cx="1059815" cy="311150"/>
            </a:xfrm>
            <a:custGeom>
              <a:avLst/>
              <a:gdLst/>
              <a:ahLst/>
              <a:cxnLst/>
              <a:rect l="l" t="t" r="r" b="b"/>
              <a:pathLst>
                <a:path w="1059814" h="311150">
                  <a:moveTo>
                    <a:pt x="0" y="310998"/>
                  </a:moveTo>
                  <a:lnTo>
                    <a:pt x="1059504" y="310998"/>
                  </a:lnTo>
                  <a:lnTo>
                    <a:pt x="1059504" y="0"/>
                  </a:lnTo>
                  <a:lnTo>
                    <a:pt x="0" y="0"/>
                  </a:lnTo>
                  <a:lnTo>
                    <a:pt x="0" y="310998"/>
                  </a:lnTo>
                  <a:close/>
                </a:path>
              </a:pathLst>
            </a:custGeom>
            <a:ln w="36341">
              <a:solidFill>
                <a:srgbClr val="000000"/>
              </a:solidFill>
            </a:ln>
          </p:spPr>
          <p:txBody>
            <a:bodyPr wrap="square" lIns="0" tIns="0" rIns="0" bIns="0" rtlCol="0"/>
            <a:lstStyle/>
            <a:p>
              <a:endParaRPr/>
            </a:p>
          </p:txBody>
        </p:sp>
      </p:grpSp>
      <p:sp>
        <p:nvSpPr>
          <p:cNvPr id="22" name="object 22"/>
          <p:cNvSpPr txBox="1"/>
          <p:nvPr/>
        </p:nvSpPr>
        <p:spPr>
          <a:xfrm>
            <a:off x="2640891" y="3430513"/>
            <a:ext cx="412750" cy="311150"/>
          </a:xfrm>
          <a:prstGeom prst="rect">
            <a:avLst/>
          </a:prstGeom>
          <a:solidFill>
            <a:srgbClr val="FFF100"/>
          </a:solidFill>
        </p:spPr>
        <p:txBody>
          <a:bodyPr vert="horz" wrap="square" lIns="0" tIns="0" rIns="0" bIns="0" rtlCol="0">
            <a:spAutoFit/>
          </a:bodyPr>
          <a:lstStyle/>
          <a:p>
            <a:pPr marL="125095">
              <a:lnSpc>
                <a:spcPts val="2295"/>
              </a:lnSpc>
            </a:pPr>
            <a:r>
              <a:rPr sz="2300" b="1" spc="-5" dirty="0">
                <a:solidFill>
                  <a:srgbClr val="EC1C23"/>
                </a:solidFill>
                <a:latin typeface="Times New Roman"/>
                <a:cs typeface="Times New Roman"/>
              </a:rPr>
              <a:t>A</a:t>
            </a:r>
            <a:endParaRPr sz="2300">
              <a:latin typeface="Times New Roman"/>
              <a:cs typeface="Times New Roman"/>
            </a:endParaRPr>
          </a:p>
        </p:txBody>
      </p:sp>
      <p:sp>
        <p:nvSpPr>
          <p:cNvPr id="23" name="object 23"/>
          <p:cNvSpPr txBox="1"/>
          <p:nvPr/>
        </p:nvSpPr>
        <p:spPr>
          <a:xfrm>
            <a:off x="3053366" y="3430513"/>
            <a:ext cx="107314" cy="311150"/>
          </a:xfrm>
          <a:prstGeom prst="rect">
            <a:avLst/>
          </a:prstGeom>
          <a:solidFill>
            <a:srgbClr val="FFF100"/>
          </a:solidFill>
        </p:spPr>
        <p:txBody>
          <a:bodyPr vert="horz" wrap="square" lIns="0" tIns="0" rIns="0" bIns="0" rtlCol="0">
            <a:spAutoFit/>
          </a:bodyPr>
          <a:lstStyle/>
          <a:p>
            <a:pPr>
              <a:lnSpc>
                <a:spcPts val="2295"/>
              </a:lnSpc>
            </a:pPr>
            <a:r>
              <a:rPr sz="2300" b="1" spc="-5" dirty="0">
                <a:solidFill>
                  <a:srgbClr val="EC1C23"/>
                </a:solidFill>
                <a:latin typeface="Times New Roman"/>
                <a:cs typeface="Times New Roman"/>
              </a:rPr>
              <a:t>t</a:t>
            </a:r>
            <a:endParaRPr sz="2300">
              <a:latin typeface="Times New Roman"/>
              <a:cs typeface="Times New Roman"/>
            </a:endParaRPr>
          </a:p>
        </p:txBody>
      </p:sp>
      <p:sp>
        <p:nvSpPr>
          <p:cNvPr id="24" name="object 24"/>
          <p:cNvSpPr txBox="1"/>
          <p:nvPr/>
        </p:nvSpPr>
        <p:spPr>
          <a:xfrm>
            <a:off x="3160435" y="3430513"/>
            <a:ext cx="540385" cy="311150"/>
          </a:xfrm>
          <a:prstGeom prst="rect">
            <a:avLst/>
          </a:prstGeom>
          <a:solidFill>
            <a:srgbClr val="FFF100"/>
          </a:solidFill>
        </p:spPr>
        <p:txBody>
          <a:bodyPr vert="horz" wrap="square" lIns="0" tIns="0" rIns="0" bIns="0" rtlCol="0">
            <a:spAutoFit/>
          </a:bodyPr>
          <a:lstStyle/>
          <a:p>
            <a:pPr>
              <a:lnSpc>
                <a:spcPts val="2295"/>
              </a:lnSpc>
            </a:pPr>
            <a:r>
              <a:rPr sz="2300" b="1" spc="-5" dirty="0">
                <a:solidFill>
                  <a:srgbClr val="EC1C23"/>
                </a:solidFill>
                <a:latin typeface="Times New Roman"/>
                <a:cs typeface="Times New Roman"/>
              </a:rPr>
              <a:t>o</a:t>
            </a:r>
            <a:r>
              <a:rPr sz="2300" b="1" spc="-50" dirty="0">
                <a:solidFill>
                  <a:srgbClr val="EC1C23"/>
                </a:solidFill>
                <a:latin typeface="Times New Roman"/>
                <a:cs typeface="Times New Roman"/>
              </a:rPr>
              <a:t> </a:t>
            </a:r>
            <a:r>
              <a:rPr sz="2300" b="1" spc="-5" dirty="0">
                <a:solidFill>
                  <a:srgbClr val="EC1C23"/>
                </a:solidFill>
                <a:latin typeface="Times New Roman"/>
                <a:cs typeface="Times New Roman"/>
              </a:rPr>
              <a:t>B</a:t>
            </a:r>
            <a:endParaRPr sz="2300">
              <a:latin typeface="Times New Roman"/>
              <a:cs typeface="Times New Roman"/>
            </a:endParaRPr>
          </a:p>
        </p:txBody>
      </p:sp>
      <p:grpSp>
        <p:nvGrpSpPr>
          <p:cNvPr id="25" name="object 25"/>
          <p:cNvGrpSpPr/>
          <p:nvPr/>
        </p:nvGrpSpPr>
        <p:grpSpPr>
          <a:xfrm>
            <a:off x="3928861" y="4227672"/>
            <a:ext cx="1096010" cy="346075"/>
            <a:chOff x="3928861" y="4227672"/>
            <a:chExt cx="1096010" cy="346075"/>
          </a:xfrm>
        </p:grpSpPr>
        <p:sp>
          <p:nvSpPr>
            <p:cNvPr id="26" name="object 26"/>
            <p:cNvSpPr/>
            <p:nvPr/>
          </p:nvSpPr>
          <p:spPr>
            <a:xfrm>
              <a:off x="3946959" y="4245770"/>
              <a:ext cx="1059815" cy="309880"/>
            </a:xfrm>
            <a:custGeom>
              <a:avLst/>
              <a:gdLst/>
              <a:ahLst/>
              <a:cxnLst/>
              <a:rect l="l" t="t" r="r" b="b"/>
              <a:pathLst>
                <a:path w="1059814" h="309879">
                  <a:moveTo>
                    <a:pt x="1059504" y="0"/>
                  </a:moveTo>
                  <a:lnTo>
                    <a:pt x="0" y="0"/>
                  </a:lnTo>
                  <a:lnTo>
                    <a:pt x="0" y="309631"/>
                  </a:lnTo>
                  <a:lnTo>
                    <a:pt x="1059504" y="309631"/>
                  </a:lnTo>
                  <a:lnTo>
                    <a:pt x="1059504" y="0"/>
                  </a:lnTo>
                  <a:close/>
                </a:path>
              </a:pathLst>
            </a:custGeom>
            <a:solidFill>
              <a:srgbClr val="FFF100"/>
            </a:solidFill>
          </p:spPr>
          <p:txBody>
            <a:bodyPr wrap="square" lIns="0" tIns="0" rIns="0" bIns="0" rtlCol="0"/>
            <a:lstStyle/>
            <a:p>
              <a:endParaRPr/>
            </a:p>
          </p:txBody>
        </p:sp>
        <p:sp>
          <p:nvSpPr>
            <p:cNvPr id="27" name="object 27"/>
            <p:cNvSpPr/>
            <p:nvPr/>
          </p:nvSpPr>
          <p:spPr>
            <a:xfrm>
              <a:off x="3946959" y="4245770"/>
              <a:ext cx="1059815" cy="309880"/>
            </a:xfrm>
            <a:custGeom>
              <a:avLst/>
              <a:gdLst/>
              <a:ahLst/>
              <a:cxnLst/>
              <a:rect l="l" t="t" r="r" b="b"/>
              <a:pathLst>
                <a:path w="1059814" h="309879">
                  <a:moveTo>
                    <a:pt x="0" y="309631"/>
                  </a:moveTo>
                  <a:lnTo>
                    <a:pt x="1059504" y="309631"/>
                  </a:lnTo>
                  <a:lnTo>
                    <a:pt x="1059504" y="0"/>
                  </a:lnTo>
                  <a:lnTo>
                    <a:pt x="0" y="0"/>
                  </a:lnTo>
                  <a:lnTo>
                    <a:pt x="0" y="309631"/>
                  </a:lnTo>
                  <a:close/>
                </a:path>
              </a:pathLst>
            </a:custGeom>
            <a:ln w="36194">
              <a:solidFill>
                <a:srgbClr val="000000"/>
              </a:solidFill>
            </a:ln>
          </p:spPr>
          <p:txBody>
            <a:bodyPr wrap="square" lIns="0" tIns="0" rIns="0" bIns="0" rtlCol="0"/>
            <a:lstStyle/>
            <a:p>
              <a:endParaRPr/>
            </a:p>
          </p:txBody>
        </p:sp>
      </p:grpSp>
      <p:sp>
        <p:nvSpPr>
          <p:cNvPr id="28" name="object 28"/>
          <p:cNvSpPr txBox="1"/>
          <p:nvPr/>
        </p:nvSpPr>
        <p:spPr>
          <a:xfrm>
            <a:off x="4059544" y="4173913"/>
            <a:ext cx="815340" cy="375285"/>
          </a:xfrm>
          <a:prstGeom prst="rect">
            <a:avLst/>
          </a:prstGeom>
        </p:spPr>
        <p:txBody>
          <a:bodyPr vert="horz" wrap="square" lIns="0" tIns="11430" rIns="0" bIns="0" rtlCol="0">
            <a:spAutoFit/>
          </a:bodyPr>
          <a:lstStyle/>
          <a:p>
            <a:pPr marL="12700">
              <a:lnSpc>
                <a:spcPct val="100000"/>
              </a:lnSpc>
              <a:spcBef>
                <a:spcPts val="90"/>
              </a:spcBef>
            </a:pPr>
            <a:r>
              <a:rPr sz="2300" b="1" spc="-5" dirty="0">
                <a:solidFill>
                  <a:srgbClr val="EC1C23"/>
                </a:solidFill>
                <a:latin typeface="Times New Roman"/>
                <a:cs typeface="Times New Roman"/>
              </a:rPr>
              <a:t>A </a:t>
            </a:r>
            <a:r>
              <a:rPr sz="2300" b="1" spc="-10" dirty="0">
                <a:solidFill>
                  <a:srgbClr val="EC1C23"/>
                </a:solidFill>
                <a:latin typeface="Times New Roman"/>
                <a:cs typeface="Times New Roman"/>
              </a:rPr>
              <a:t>to</a:t>
            </a:r>
            <a:r>
              <a:rPr sz="2300" b="1" spc="-114" dirty="0">
                <a:solidFill>
                  <a:srgbClr val="EC1C23"/>
                </a:solidFill>
                <a:latin typeface="Times New Roman"/>
                <a:cs typeface="Times New Roman"/>
              </a:rPr>
              <a:t> </a:t>
            </a:r>
            <a:r>
              <a:rPr sz="2300" b="1" spc="-5" dirty="0">
                <a:solidFill>
                  <a:srgbClr val="EC1C23"/>
                </a:solidFill>
                <a:latin typeface="Times New Roman"/>
                <a:cs typeface="Times New Roman"/>
              </a:rPr>
              <a:t>B</a:t>
            </a:r>
            <a:endParaRPr sz="2300">
              <a:latin typeface="Times New Roman"/>
              <a:cs typeface="Times New Roman"/>
            </a:endParaRPr>
          </a:p>
        </p:txBody>
      </p:sp>
      <p:grpSp>
        <p:nvGrpSpPr>
          <p:cNvPr id="29" name="object 29"/>
          <p:cNvGrpSpPr/>
          <p:nvPr/>
        </p:nvGrpSpPr>
        <p:grpSpPr>
          <a:xfrm>
            <a:off x="6095051" y="4227672"/>
            <a:ext cx="1826895" cy="346075"/>
            <a:chOff x="6095051" y="4227672"/>
            <a:chExt cx="1826895" cy="346075"/>
          </a:xfrm>
        </p:grpSpPr>
        <p:sp>
          <p:nvSpPr>
            <p:cNvPr id="30" name="object 30"/>
            <p:cNvSpPr/>
            <p:nvPr/>
          </p:nvSpPr>
          <p:spPr>
            <a:xfrm>
              <a:off x="6098897" y="4291099"/>
              <a:ext cx="1819275" cy="159385"/>
            </a:xfrm>
            <a:custGeom>
              <a:avLst/>
              <a:gdLst/>
              <a:ahLst/>
              <a:cxnLst/>
              <a:rect l="l" t="t" r="r" b="b"/>
              <a:pathLst>
                <a:path w="1819275" h="159385">
                  <a:moveTo>
                    <a:pt x="1819172" y="0"/>
                  </a:moveTo>
                  <a:lnTo>
                    <a:pt x="0" y="0"/>
                  </a:lnTo>
                  <a:lnTo>
                    <a:pt x="0" y="158854"/>
                  </a:lnTo>
                  <a:lnTo>
                    <a:pt x="1819172" y="158854"/>
                  </a:lnTo>
                  <a:lnTo>
                    <a:pt x="1819172" y="0"/>
                  </a:lnTo>
                  <a:close/>
                </a:path>
              </a:pathLst>
            </a:custGeom>
            <a:solidFill>
              <a:srgbClr val="00ADEE"/>
            </a:solidFill>
          </p:spPr>
          <p:txBody>
            <a:bodyPr wrap="square" lIns="0" tIns="0" rIns="0" bIns="0" rtlCol="0"/>
            <a:lstStyle/>
            <a:p>
              <a:endParaRPr/>
            </a:p>
          </p:txBody>
        </p:sp>
        <p:sp>
          <p:nvSpPr>
            <p:cNvPr id="31" name="object 31"/>
            <p:cNvSpPr/>
            <p:nvPr/>
          </p:nvSpPr>
          <p:spPr>
            <a:xfrm>
              <a:off x="6095051" y="4282399"/>
              <a:ext cx="1826895" cy="176530"/>
            </a:xfrm>
            <a:custGeom>
              <a:avLst/>
              <a:gdLst/>
              <a:ahLst/>
              <a:cxnLst/>
              <a:rect l="l" t="t" r="r" b="b"/>
              <a:pathLst>
                <a:path w="1826895" h="176529">
                  <a:moveTo>
                    <a:pt x="1823042" y="0"/>
                  </a:moveTo>
                  <a:lnTo>
                    <a:pt x="3846" y="0"/>
                  </a:lnTo>
                  <a:lnTo>
                    <a:pt x="0" y="8702"/>
                  </a:lnTo>
                  <a:lnTo>
                    <a:pt x="0" y="167554"/>
                  </a:lnTo>
                  <a:lnTo>
                    <a:pt x="3846" y="176259"/>
                  </a:lnTo>
                  <a:lnTo>
                    <a:pt x="1823042" y="176259"/>
                  </a:lnTo>
                  <a:lnTo>
                    <a:pt x="1826871" y="167554"/>
                  </a:lnTo>
                  <a:lnTo>
                    <a:pt x="7692" y="167554"/>
                  </a:lnTo>
                  <a:lnTo>
                    <a:pt x="3846" y="158850"/>
                  </a:lnTo>
                  <a:lnTo>
                    <a:pt x="7692" y="158850"/>
                  </a:lnTo>
                  <a:lnTo>
                    <a:pt x="7692" y="17405"/>
                  </a:lnTo>
                  <a:lnTo>
                    <a:pt x="3846" y="17405"/>
                  </a:lnTo>
                  <a:lnTo>
                    <a:pt x="7692" y="8702"/>
                  </a:lnTo>
                  <a:lnTo>
                    <a:pt x="1826871" y="8702"/>
                  </a:lnTo>
                  <a:lnTo>
                    <a:pt x="1823042" y="0"/>
                  </a:lnTo>
                  <a:close/>
                </a:path>
                <a:path w="1826895" h="176529">
                  <a:moveTo>
                    <a:pt x="7692" y="158850"/>
                  </a:moveTo>
                  <a:lnTo>
                    <a:pt x="3846" y="158850"/>
                  </a:lnTo>
                  <a:lnTo>
                    <a:pt x="7692" y="167554"/>
                  </a:lnTo>
                  <a:lnTo>
                    <a:pt x="7692" y="158850"/>
                  </a:lnTo>
                  <a:close/>
                </a:path>
                <a:path w="1826895" h="176529">
                  <a:moveTo>
                    <a:pt x="1819180" y="158850"/>
                  </a:moveTo>
                  <a:lnTo>
                    <a:pt x="7692" y="158850"/>
                  </a:lnTo>
                  <a:lnTo>
                    <a:pt x="7692" y="167554"/>
                  </a:lnTo>
                  <a:lnTo>
                    <a:pt x="1819180" y="167554"/>
                  </a:lnTo>
                  <a:lnTo>
                    <a:pt x="1819180" y="158850"/>
                  </a:lnTo>
                  <a:close/>
                </a:path>
                <a:path w="1826895" h="176529">
                  <a:moveTo>
                    <a:pt x="1819180" y="8702"/>
                  </a:moveTo>
                  <a:lnTo>
                    <a:pt x="1819180" y="167554"/>
                  </a:lnTo>
                  <a:lnTo>
                    <a:pt x="1823042" y="158850"/>
                  </a:lnTo>
                  <a:lnTo>
                    <a:pt x="1826871" y="158850"/>
                  </a:lnTo>
                  <a:lnTo>
                    <a:pt x="1826871" y="17405"/>
                  </a:lnTo>
                  <a:lnTo>
                    <a:pt x="1823042" y="17405"/>
                  </a:lnTo>
                  <a:lnTo>
                    <a:pt x="1819180" y="8702"/>
                  </a:lnTo>
                  <a:close/>
                </a:path>
                <a:path w="1826895" h="176529">
                  <a:moveTo>
                    <a:pt x="1826871" y="158850"/>
                  </a:moveTo>
                  <a:lnTo>
                    <a:pt x="1823042" y="158850"/>
                  </a:lnTo>
                  <a:lnTo>
                    <a:pt x="1819180" y="167554"/>
                  </a:lnTo>
                  <a:lnTo>
                    <a:pt x="1826871" y="167554"/>
                  </a:lnTo>
                  <a:lnTo>
                    <a:pt x="1826871" y="158850"/>
                  </a:lnTo>
                  <a:close/>
                </a:path>
                <a:path w="1826895" h="176529">
                  <a:moveTo>
                    <a:pt x="7692" y="8702"/>
                  </a:moveTo>
                  <a:lnTo>
                    <a:pt x="3846" y="17405"/>
                  </a:lnTo>
                  <a:lnTo>
                    <a:pt x="7692" y="17405"/>
                  </a:lnTo>
                  <a:lnTo>
                    <a:pt x="7692" y="8702"/>
                  </a:lnTo>
                  <a:close/>
                </a:path>
                <a:path w="1826895" h="176529">
                  <a:moveTo>
                    <a:pt x="1819180" y="8702"/>
                  </a:moveTo>
                  <a:lnTo>
                    <a:pt x="7692" y="8702"/>
                  </a:lnTo>
                  <a:lnTo>
                    <a:pt x="7692" y="17405"/>
                  </a:lnTo>
                  <a:lnTo>
                    <a:pt x="1819180" y="17405"/>
                  </a:lnTo>
                  <a:lnTo>
                    <a:pt x="1819180" y="8702"/>
                  </a:lnTo>
                  <a:close/>
                </a:path>
                <a:path w="1826895" h="176529">
                  <a:moveTo>
                    <a:pt x="1826871" y="8702"/>
                  </a:moveTo>
                  <a:lnTo>
                    <a:pt x="1819180" y="8702"/>
                  </a:lnTo>
                  <a:lnTo>
                    <a:pt x="1823042" y="17405"/>
                  </a:lnTo>
                  <a:lnTo>
                    <a:pt x="1826871" y="17405"/>
                  </a:lnTo>
                  <a:lnTo>
                    <a:pt x="1826871" y="8702"/>
                  </a:lnTo>
                  <a:close/>
                </a:path>
              </a:pathLst>
            </a:custGeom>
            <a:solidFill>
              <a:srgbClr val="000000"/>
            </a:solidFill>
          </p:spPr>
          <p:txBody>
            <a:bodyPr wrap="square" lIns="0" tIns="0" rIns="0" bIns="0" rtlCol="0"/>
            <a:lstStyle/>
            <a:p>
              <a:endParaRPr/>
            </a:p>
          </p:txBody>
        </p:sp>
        <p:sp>
          <p:nvSpPr>
            <p:cNvPr id="32" name="object 32"/>
            <p:cNvSpPr/>
            <p:nvPr/>
          </p:nvSpPr>
          <p:spPr>
            <a:xfrm>
              <a:off x="6481371" y="4245770"/>
              <a:ext cx="1059815" cy="309880"/>
            </a:xfrm>
            <a:custGeom>
              <a:avLst/>
              <a:gdLst/>
              <a:ahLst/>
              <a:cxnLst/>
              <a:rect l="l" t="t" r="r" b="b"/>
              <a:pathLst>
                <a:path w="1059815" h="309879">
                  <a:moveTo>
                    <a:pt x="1059504" y="0"/>
                  </a:moveTo>
                  <a:lnTo>
                    <a:pt x="0" y="0"/>
                  </a:lnTo>
                  <a:lnTo>
                    <a:pt x="0" y="309631"/>
                  </a:lnTo>
                  <a:lnTo>
                    <a:pt x="1059504" y="309631"/>
                  </a:lnTo>
                  <a:lnTo>
                    <a:pt x="1059504" y="0"/>
                  </a:lnTo>
                  <a:close/>
                </a:path>
              </a:pathLst>
            </a:custGeom>
            <a:solidFill>
              <a:srgbClr val="FFF100"/>
            </a:solidFill>
          </p:spPr>
          <p:txBody>
            <a:bodyPr wrap="square" lIns="0" tIns="0" rIns="0" bIns="0" rtlCol="0"/>
            <a:lstStyle/>
            <a:p>
              <a:endParaRPr/>
            </a:p>
          </p:txBody>
        </p:sp>
        <p:sp>
          <p:nvSpPr>
            <p:cNvPr id="33" name="object 33"/>
            <p:cNvSpPr/>
            <p:nvPr/>
          </p:nvSpPr>
          <p:spPr>
            <a:xfrm>
              <a:off x="6481371" y="4245770"/>
              <a:ext cx="1059815" cy="309880"/>
            </a:xfrm>
            <a:custGeom>
              <a:avLst/>
              <a:gdLst/>
              <a:ahLst/>
              <a:cxnLst/>
              <a:rect l="l" t="t" r="r" b="b"/>
              <a:pathLst>
                <a:path w="1059815" h="309879">
                  <a:moveTo>
                    <a:pt x="0" y="309631"/>
                  </a:moveTo>
                  <a:lnTo>
                    <a:pt x="1059504" y="309631"/>
                  </a:lnTo>
                  <a:lnTo>
                    <a:pt x="1059504" y="0"/>
                  </a:lnTo>
                  <a:lnTo>
                    <a:pt x="0" y="0"/>
                  </a:lnTo>
                  <a:lnTo>
                    <a:pt x="0" y="309631"/>
                  </a:lnTo>
                  <a:close/>
                </a:path>
              </a:pathLst>
            </a:custGeom>
            <a:ln w="36194">
              <a:solidFill>
                <a:srgbClr val="000000"/>
              </a:solidFill>
            </a:ln>
          </p:spPr>
          <p:txBody>
            <a:bodyPr wrap="square" lIns="0" tIns="0" rIns="0" bIns="0" rtlCol="0"/>
            <a:lstStyle/>
            <a:p>
              <a:endParaRPr/>
            </a:p>
          </p:txBody>
        </p:sp>
      </p:grpSp>
      <p:sp>
        <p:nvSpPr>
          <p:cNvPr id="34" name="object 34"/>
          <p:cNvSpPr txBox="1"/>
          <p:nvPr/>
        </p:nvSpPr>
        <p:spPr>
          <a:xfrm>
            <a:off x="6481371" y="4268434"/>
            <a:ext cx="1059815" cy="181610"/>
          </a:xfrm>
          <a:prstGeom prst="rect">
            <a:avLst/>
          </a:prstGeom>
          <a:solidFill>
            <a:srgbClr val="FFF100"/>
          </a:solidFill>
        </p:spPr>
        <p:txBody>
          <a:bodyPr vert="horz" wrap="square" lIns="0" tIns="0" rIns="0" bIns="0" rtlCol="0">
            <a:spAutoFit/>
          </a:bodyPr>
          <a:lstStyle/>
          <a:p>
            <a:pPr marL="125095">
              <a:lnSpc>
                <a:spcPts val="1430"/>
              </a:lnSpc>
            </a:pPr>
            <a:r>
              <a:rPr sz="2300" b="1" spc="-5" dirty="0">
                <a:solidFill>
                  <a:srgbClr val="EC1C23"/>
                </a:solidFill>
                <a:latin typeface="Times New Roman"/>
                <a:cs typeface="Times New Roman"/>
              </a:rPr>
              <a:t>A </a:t>
            </a:r>
            <a:r>
              <a:rPr sz="2300" b="1" spc="-10" dirty="0">
                <a:solidFill>
                  <a:srgbClr val="EC1C23"/>
                </a:solidFill>
                <a:latin typeface="Times New Roman"/>
                <a:cs typeface="Times New Roman"/>
              </a:rPr>
              <a:t>to</a:t>
            </a:r>
            <a:r>
              <a:rPr sz="2300" b="1" spc="-75" dirty="0">
                <a:solidFill>
                  <a:srgbClr val="EC1C23"/>
                </a:solidFill>
                <a:latin typeface="Times New Roman"/>
                <a:cs typeface="Times New Roman"/>
              </a:rPr>
              <a:t> </a:t>
            </a:r>
            <a:r>
              <a:rPr sz="2300" b="1" spc="-5" dirty="0">
                <a:solidFill>
                  <a:srgbClr val="EC1C23"/>
                </a:solidFill>
                <a:latin typeface="Times New Roman"/>
                <a:cs typeface="Times New Roman"/>
              </a:rPr>
              <a:t>B</a:t>
            </a:r>
            <a:endParaRPr sz="2300">
              <a:latin typeface="Times New Roman"/>
              <a:cs typeface="Times New Roman"/>
            </a:endParaRPr>
          </a:p>
        </p:txBody>
      </p:sp>
      <p:grpSp>
        <p:nvGrpSpPr>
          <p:cNvPr id="35" name="object 35"/>
          <p:cNvGrpSpPr/>
          <p:nvPr/>
        </p:nvGrpSpPr>
        <p:grpSpPr>
          <a:xfrm>
            <a:off x="2057400" y="976883"/>
            <a:ext cx="6189980" cy="5381625"/>
            <a:chOff x="2057400" y="976883"/>
            <a:chExt cx="6189980" cy="5381625"/>
          </a:xfrm>
        </p:grpSpPr>
        <p:sp>
          <p:nvSpPr>
            <p:cNvPr id="36" name="object 36"/>
            <p:cNvSpPr/>
            <p:nvPr/>
          </p:nvSpPr>
          <p:spPr>
            <a:xfrm>
              <a:off x="2057400" y="976883"/>
              <a:ext cx="2083307" cy="1385315"/>
            </a:xfrm>
            <a:prstGeom prst="rect">
              <a:avLst/>
            </a:prstGeom>
            <a:blipFill>
              <a:blip r:embed="rId8" cstate="print"/>
              <a:stretch>
                <a:fillRect/>
              </a:stretch>
            </a:blipFill>
          </p:spPr>
          <p:txBody>
            <a:bodyPr wrap="square" lIns="0" tIns="0" rIns="0" bIns="0" rtlCol="0"/>
            <a:lstStyle/>
            <a:p>
              <a:endParaRPr/>
            </a:p>
          </p:txBody>
        </p:sp>
        <p:sp>
          <p:nvSpPr>
            <p:cNvPr id="37" name="object 37"/>
            <p:cNvSpPr/>
            <p:nvPr/>
          </p:nvSpPr>
          <p:spPr>
            <a:xfrm>
              <a:off x="2066544" y="4844795"/>
              <a:ext cx="2019300" cy="1504408"/>
            </a:xfrm>
            <a:prstGeom prst="rect">
              <a:avLst/>
            </a:prstGeom>
            <a:blipFill>
              <a:blip r:embed="rId9" cstate="print"/>
              <a:stretch>
                <a:fillRect/>
              </a:stretch>
            </a:blipFill>
          </p:spPr>
          <p:txBody>
            <a:bodyPr wrap="square" lIns="0" tIns="0" rIns="0" bIns="0" rtlCol="0"/>
            <a:lstStyle/>
            <a:p>
              <a:endParaRPr/>
            </a:p>
          </p:txBody>
        </p:sp>
        <p:sp>
          <p:nvSpPr>
            <p:cNvPr id="38" name="object 38"/>
            <p:cNvSpPr/>
            <p:nvPr/>
          </p:nvSpPr>
          <p:spPr>
            <a:xfrm>
              <a:off x="4876800" y="4835651"/>
              <a:ext cx="2019300" cy="1522677"/>
            </a:xfrm>
            <a:prstGeom prst="rect">
              <a:avLst/>
            </a:prstGeom>
            <a:blipFill>
              <a:blip r:embed="rId10" cstate="print"/>
              <a:stretch>
                <a:fillRect/>
              </a:stretch>
            </a:blipFill>
          </p:spPr>
          <p:txBody>
            <a:bodyPr wrap="square" lIns="0" tIns="0" rIns="0" bIns="0" rtlCol="0"/>
            <a:lstStyle/>
            <a:p>
              <a:endParaRPr/>
            </a:p>
          </p:txBody>
        </p:sp>
        <p:sp>
          <p:nvSpPr>
            <p:cNvPr id="39" name="object 39"/>
            <p:cNvSpPr/>
            <p:nvPr/>
          </p:nvSpPr>
          <p:spPr>
            <a:xfrm>
              <a:off x="6301740" y="1056131"/>
              <a:ext cx="1945381" cy="861059"/>
            </a:xfrm>
            <a:prstGeom prst="rect">
              <a:avLst/>
            </a:prstGeom>
            <a:blipFill>
              <a:blip r:embed="rId11" cstate="print"/>
              <a:stretch>
                <a:fillRect/>
              </a:stretch>
            </a:blipFill>
          </p:spPr>
          <p:txBody>
            <a:bodyPr wrap="square" lIns="0" tIns="0" rIns="0" bIns="0" rtlCol="0"/>
            <a:lstStyle/>
            <a:p>
              <a:endParaRPr/>
            </a:p>
          </p:txBody>
        </p:sp>
      </p:grpSp>
      <p:sp>
        <p:nvSpPr>
          <p:cNvPr id="40" name="object 40"/>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12</a:t>
            </a:fld>
            <a:endParaRPr spc="-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1000" y="1058389"/>
            <a:ext cx="8380730" cy="5278120"/>
            <a:chOff x="381000" y="1058389"/>
            <a:chExt cx="8380730" cy="5278120"/>
          </a:xfrm>
        </p:grpSpPr>
        <p:sp>
          <p:nvSpPr>
            <p:cNvPr id="3" name="object 3"/>
            <p:cNvSpPr/>
            <p:nvPr/>
          </p:nvSpPr>
          <p:spPr>
            <a:xfrm>
              <a:off x="533400" y="2510764"/>
              <a:ext cx="7789164" cy="228252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121395" y="4830333"/>
              <a:ext cx="119187" cy="12898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373972" y="4384310"/>
              <a:ext cx="2177415" cy="144145"/>
            </a:xfrm>
            <a:custGeom>
              <a:avLst/>
              <a:gdLst/>
              <a:ahLst/>
              <a:cxnLst/>
              <a:rect l="l" t="t" r="r" b="b"/>
              <a:pathLst>
                <a:path w="2177415" h="144145">
                  <a:moveTo>
                    <a:pt x="2176919" y="0"/>
                  </a:moveTo>
                  <a:lnTo>
                    <a:pt x="0" y="0"/>
                  </a:lnTo>
                  <a:lnTo>
                    <a:pt x="0" y="143785"/>
                  </a:lnTo>
                  <a:lnTo>
                    <a:pt x="2176919" y="143785"/>
                  </a:lnTo>
                  <a:lnTo>
                    <a:pt x="2176919" y="0"/>
                  </a:lnTo>
                  <a:close/>
                </a:path>
              </a:pathLst>
            </a:custGeom>
            <a:solidFill>
              <a:srgbClr val="00ADEE"/>
            </a:solidFill>
          </p:spPr>
          <p:txBody>
            <a:bodyPr wrap="square" lIns="0" tIns="0" rIns="0" bIns="0" rtlCol="0"/>
            <a:lstStyle/>
            <a:p>
              <a:endParaRPr/>
            </a:p>
          </p:txBody>
        </p:sp>
        <p:sp>
          <p:nvSpPr>
            <p:cNvPr id="6" name="object 6"/>
            <p:cNvSpPr/>
            <p:nvPr/>
          </p:nvSpPr>
          <p:spPr>
            <a:xfrm>
              <a:off x="3368097" y="4378440"/>
              <a:ext cx="2188845" cy="155575"/>
            </a:xfrm>
            <a:custGeom>
              <a:avLst/>
              <a:gdLst/>
              <a:ahLst/>
              <a:cxnLst/>
              <a:rect l="l" t="t" r="r" b="b"/>
              <a:pathLst>
                <a:path w="2188845" h="155575">
                  <a:moveTo>
                    <a:pt x="2182811" y="0"/>
                  </a:moveTo>
                  <a:lnTo>
                    <a:pt x="5875" y="0"/>
                  </a:lnTo>
                  <a:lnTo>
                    <a:pt x="0" y="5867"/>
                  </a:lnTo>
                  <a:lnTo>
                    <a:pt x="0" y="149655"/>
                  </a:lnTo>
                  <a:lnTo>
                    <a:pt x="5875" y="155524"/>
                  </a:lnTo>
                  <a:lnTo>
                    <a:pt x="2182811" y="155524"/>
                  </a:lnTo>
                  <a:lnTo>
                    <a:pt x="2188661" y="149655"/>
                  </a:lnTo>
                  <a:lnTo>
                    <a:pt x="11751" y="149655"/>
                  </a:lnTo>
                  <a:lnTo>
                    <a:pt x="5875" y="143786"/>
                  </a:lnTo>
                  <a:lnTo>
                    <a:pt x="11751" y="143786"/>
                  </a:lnTo>
                  <a:lnTo>
                    <a:pt x="11751" y="11740"/>
                  </a:lnTo>
                  <a:lnTo>
                    <a:pt x="5875" y="11740"/>
                  </a:lnTo>
                  <a:lnTo>
                    <a:pt x="11751" y="5867"/>
                  </a:lnTo>
                  <a:lnTo>
                    <a:pt x="2188661" y="5867"/>
                  </a:lnTo>
                  <a:lnTo>
                    <a:pt x="2182811" y="0"/>
                  </a:lnTo>
                  <a:close/>
                </a:path>
                <a:path w="2188845" h="155575">
                  <a:moveTo>
                    <a:pt x="11751" y="143786"/>
                  </a:moveTo>
                  <a:lnTo>
                    <a:pt x="5875" y="143786"/>
                  </a:lnTo>
                  <a:lnTo>
                    <a:pt x="11751" y="149655"/>
                  </a:lnTo>
                  <a:lnTo>
                    <a:pt x="11751" y="143786"/>
                  </a:lnTo>
                  <a:close/>
                </a:path>
                <a:path w="2188845" h="155575">
                  <a:moveTo>
                    <a:pt x="2176911" y="143786"/>
                  </a:moveTo>
                  <a:lnTo>
                    <a:pt x="11751" y="143786"/>
                  </a:lnTo>
                  <a:lnTo>
                    <a:pt x="11751" y="149655"/>
                  </a:lnTo>
                  <a:lnTo>
                    <a:pt x="2176911" y="149655"/>
                  </a:lnTo>
                  <a:lnTo>
                    <a:pt x="2176911" y="143786"/>
                  </a:lnTo>
                  <a:close/>
                </a:path>
                <a:path w="2188845" h="155575">
                  <a:moveTo>
                    <a:pt x="2176911" y="5867"/>
                  </a:moveTo>
                  <a:lnTo>
                    <a:pt x="2176911" y="149655"/>
                  </a:lnTo>
                  <a:lnTo>
                    <a:pt x="2182811" y="143786"/>
                  </a:lnTo>
                  <a:lnTo>
                    <a:pt x="2188661" y="143786"/>
                  </a:lnTo>
                  <a:lnTo>
                    <a:pt x="2188661" y="11740"/>
                  </a:lnTo>
                  <a:lnTo>
                    <a:pt x="2182811" y="11740"/>
                  </a:lnTo>
                  <a:lnTo>
                    <a:pt x="2176911" y="5867"/>
                  </a:lnTo>
                  <a:close/>
                </a:path>
                <a:path w="2188845" h="155575">
                  <a:moveTo>
                    <a:pt x="2188661" y="143786"/>
                  </a:moveTo>
                  <a:lnTo>
                    <a:pt x="2182811" y="143786"/>
                  </a:lnTo>
                  <a:lnTo>
                    <a:pt x="2176911" y="149655"/>
                  </a:lnTo>
                  <a:lnTo>
                    <a:pt x="2188661" y="149655"/>
                  </a:lnTo>
                  <a:lnTo>
                    <a:pt x="2188661" y="143786"/>
                  </a:lnTo>
                  <a:close/>
                </a:path>
                <a:path w="2188845" h="155575">
                  <a:moveTo>
                    <a:pt x="11751" y="5867"/>
                  </a:moveTo>
                  <a:lnTo>
                    <a:pt x="5875" y="11740"/>
                  </a:lnTo>
                  <a:lnTo>
                    <a:pt x="11751" y="11740"/>
                  </a:lnTo>
                  <a:lnTo>
                    <a:pt x="11751" y="5867"/>
                  </a:lnTo>
                  <a:close/>
                </a:path>
                <a:path w="2188845" h="155575">
                  <a:moveTo>
                    <a:pt x="2176911" y="5867"/>
                  </a:moveTo>
                  <a:lnTo>
                    <a:pt x="11751" y="5867"/>
                  </a:lnTo>
                  <a:lnTo>
                    <a:pt x="11751" y="11740"/>
                  </a:lnTo>
                  <a:lnTo>
                    <a:pt x="2176911" y="11740"/>
                  </a:lnTo>
                  <a:lnTo>
                    <a:pt x="2176911" y="5867"/>
                  </a:lnTo>
                  <a:close/>
                </a:path>
                <a:path w="2188845" h="155575">
                  <a:moveTo>
                    <a:pt x="2188661" y="5867"/>
                  </a:moveTo>
                  <a:lnTo>
                    <a:pt x="2176911" y="5867"/>
                  </a:lnTo>
                  <a:lnTo>
                    <a:pt x="2182811" y="11740"/>
                  </a:lnTo>
                  <a:lnTo>
                    <a:pt x="2188661" y="11740"/>
                  </a:lnTo>
                  <a:lnTo>
                    <a:pt x="2188661" y="5867"/>
                  </a:lnTo>
                  <a:close/>
                </a:path>
              </a:pathLst>
            </a:custGeom>
            <a:solidFill>
              <a:srgbClr val="000000"/>
            </a:solidFill>
          </p:spPr>
          <p:txBody>
            <a:bodyPr wrap="square" lIns="0" tIns="0" rIns="0" bIns="0" rtlCol="0"/>
            <a:lstStyle/>
            <a:p>
              <a:endParaRPr/>
            </a:p>
          </p:txBody>
        </p:sp>
        <p:sp>
          <p:nvSpPr>
            <p:cNvPr id="7" name="object 7"/>
            <p:cNvSpPr/>
            <p:nvPr/>
          </p:nvSpPr>
          <p:spPr>
            <a:xfrm>
              <a:off x="996551" y="2802831"/>
              <a:ext cx="1814830" cy="116839"/>
            </a:xfrm>
            <a:custGeom>
              <a:avLst/>
              <a:gdLst/>
              <a:ahLst/>
              <a:cxnLst/>
              <a:rect l="l" t="t" r="r" b="b"/>
              <a:pathLst>
                <a:path w="1814830" h="116839">
                  <a:moveTo>
                    <a:pt x="1814413" y="0"/>
                  </a:moveTo>
                  <a:lnTo>
                    <a:pt x="0" y="0"/>
                  </a:lnTo>
                  <a:lnTo>
                    <a:pt x="0" y="116417"/>
                  </a:lnTo>
                  <a:lnTo>
                    <a:pt x="1814413" y="116417"/>
                  </a:lnTo>
                  <a:lnTo>
                    <a:pt x="1814413" y="0"/>
                  </a:lnTo>
                  <a:close/>
                </a:path>
              </a:pathLst>
            </a:custGeom>
            <a:solidFill>
              <a:srgbClr val="00ADEE"/>
            </a:solidFill>
          </p:spPr>
          <p:txBody>
            <a:bodyPr wrap="square" lIns="0" tIns="0" rIns="0" bIns="0" rtlCol="0"/>
            <a:lstStyle/>
            <a:p>
              <a:endParaRPr/>
            </a:p>
          </p:txBody>
        </p:sp>
        <p:sp>
          <p:nvSpPr>
            <p:cNvPr id="8" name="object 8"/>
            <p:cNvSpPr/>
            <p:nvPr/>
          </p:nvSpPr>
          <p:spPr>
            <a:xfrm>
              <a:off x="991751" y="2798030"/>
              <a:ext cx="1824355" cy="126364"/>
            </a:xfrm>
            <a:custGeom>
              <a:avLst/>
              <a:gdLst/>
              <a:ahLst/>
              <a:cxnLst/>
              <a:rect l="l" t="t" r="r" b="b"/>
              <a:pathLst>
                <a:path w="1824355" h="126364">
                  <a:moveTo>
                    <a:pt x="1819215" y="0"/>
                  </a:moveTo>
                  <a:lnTo>
                    <a:pt x="4800" y="0"/>
                  </a:lnTo>
                  <a:lnTo>
                    <a:pt x="0" y="4799"/>
                  </a:lnTo>
                  <a:lnTo>
                    <a:pt x="0" y="121217"/>
                  </a:lnTo>
                  <a:lnTo>
                    <a:pt x="4800" y="126018"/>
                  </a:lnTo>
                  <a:lnTo>
                    <a:pt x="1819215" y="126018"/>
                  </a:lnTo>
                  <a:lnTo>
                    <a:pt x="1823994" y="121217"/>
                  </a:lnTo>
                  <a:lnTo>
                    <a:pt x="9600" y="121217"/>
                  </a:lnTo>
                  <a:lnTo>
                    <a:pt x="4800" y="116416"/>
                  </a:lnTo>
                  <a:lnTo>
                    <a:pt x="9600" y="116416"/>
                  </a:lnTo>
                  <a:lnTo>
                    <a:pt x="9600" y="9603"/>
                  </a:lnTo>
                  <a:lnTo>
                    <a:pt x="4800" y="9603"/>
                  </a:lnTo>
                  <a:lnTo>
                    <a:pt x="9600" y="4799"/>
                  </a:lnTo>
                  <a:lnTo>
                    <a:pt x="1823994" y="4799"/>
                  </a:lnTo>
                  <a:lnTo>
                    <a:pt x="1819215" y="0"/>
                  </a:lnTo>
                  <a:close/>
                </a:path>
                <a:path w="1824355" h="126364">
                  <a:moveTo>
                    <a:pt x="9600" y="116416"/>
                  </a:moveTo>
                  <a:lnTo>
                    <a:pt x="4800" y="116416"/>
                  </a:lnTo>
                  <a:lnTo>
                    <a:pt x="9600" y="121217"/>
                  </a:lnTo>
                  <a:lnTo>
                    <a:pt x="9600" y="116416"/>
                  </a:lnTo>
                  <a:close/>
                </a:path>
                <a:path w="1824355" h="126364">
                  <a:moveTo>
                    <a:pt x="1814395" y="116416"/>
                  </a:moveTo>
                  <a:lnTo>
                    <a:pt x="9600" y="116416"/>
                  </a:lnTo>
                  <a:lnTo>
                    <a:pt x="9600" y="121217"/>
                  </a:lnTo>
                  <a:lnTo>
                    <a:pt x="1814395" y="121217"/>
                  </a:lnTo>
                  <a:lnTo>
                    <a:pt x="1814395" y="116416"/>
                  </a:lnTo>
                  <a:close/>
                </a:path>
                <a:path w="1824355" h="126364">
                  <a:moveTo>
                    <a:pt x="1814395" y="4799"/>
                  </a:moveTo>
                  <a:lnTo>
                    <a:pt x="1814395" y="121217"/>
                  </a:lnTo>
                  <a:lnTo>
                    <a:pt x="1819215" y="116416"/>
                  </a:lnTo>
                  <a:lnTo>
                    <a:pt x="1823994" y="116416"/>
                  </a:lnTo>
                  <a:lnTo>
                    <a:pt x="1823994" y="9603"/>
                  </a:lnTo>
                  <a:lnTo>
                    <a:pt x="1819215" y="9603"/>
                  </a:lnTo>
                  <a:lnTo>
                    <a:pt x="1814395" y="4799"/>
                  </a:lnTo>
                  <a:close/>
                </a:path>
                <a:path w="1824355" h="126364">
                  <a:moveTo>
                    <a:pt x="1823994" y="116416"/>
                  </a:moveTo>
                  <a:lnTo>
                    <a:pt x="1819215" y="116416"/>
                  </a:lnTo>
                  <a:lnTo>
                    <a:pt x="1814395" y="121217"/>
                  </a:lnTo>
                  <a:lnTo>
                    <a:pt x="1823994" y="121217"/>
                  </a:lnTo>
                  <a:lnTo>
                    <a:pt x="1823994" y="116416"/>
                  </a:lnTo>
                  <a:close/>
                </a:path>
                <a:path w="1824355" h="126364">
                  <a:moveTo>
                    <a:pt x="9600" y="4799"/>
                  </a:moveTo>
                  <a:lnTo>
                    <a:pt x="4800" y="9603"/>
                  </a:lnTo>
                  <a:lnTo>
                    <a:pt x="9600" y="9603"/>
                  </a:lnTo>
                  <a:lnTo>
                    <a:pt x="9600" y="4799"/>
                  </a:lnTo>
                  <a:close/>
                </a:path>
                <a:path w="1824355" h="126364">
                  <a:moveTo>
                    <a:pt x="1814395" y="4799"/>
                  </a:moveTo>
                  <a:lnTo>
                    <a:pt x="9600" y="4799"/>
                  </a:lnTo>
                  <a:lnTo>
                    <a:pt x="9600" y="9603"/>
                  </a:lnTo>
                  <a:lnTo>
                    <a:pt x="1814395" y="9603"/>
                  </a:lnTo>
                  <a:lnTo>
                    <a:pt x="1814395" y="4799"/>
                  </a:lnTo>
                  <a:close/>
                </a:path>
                <a:path w="1824355" h="126364">
                  <a:moveTo>
                    <a:pt x="1823994" y="4799"/>
                  </a:moveTo>
                  <a:lnTo>
                    <a:pt x="1814395" y="4799"/>
                  </a:lnTo>
                  <a:lnTo>
                    <a:pt x="1819215" y="9603"/>
                  </a:lnTo>
                  <a:lnTo>
                    <a:pt x="1823994" y="9603"/>
                  </a:lnTo>
                  <a:lnTo>
                    <a:pt x="1823994" y="4799"/>
                  </a:lnTo>
                  <a:close/>
                </a:path>
              </a:pathLst>
            </a:custGeom>
            <a:solidFill>
              <a:srgbClr val="000000"/>
            </a:solidFill>
          </p:spPr>
          <p:txBody>
            <a:bodyPr wrap="square" lIns="0" tIns="0" rIns="0" bIns="0" rtlCol="0"/>
            <a:lstStyle/>
            <a:p>
              <a:endParaRPr/>
            </a:p>
          </p:txBody>
        </p:sp>
        <p:sp>
          <p:nvSpPr>
            <p:cNvPr id="9" name="object 9"/>
            <p:cNvSpPr/>
            <p:nvPr/>
          </p:nvSpPr>
          <p:spPr>
            <a:xfrm>
              <a:off x="3053366" y="2998460"/>
              <a:ext cx="107314" cy="1340485"/>
            </a:xfrm>
            <a:custGeom>
              <a:avLst/>
              <a:gdLst/>
              <a:ahLst/>
              <a:cxnLst/>
              <a:rect l="l" t="t" r="r" b="b"/>
              <a:pathLst>
                <a:path w="107314" h="1340485">
                  <a:moveTo>
                    <a:pt x="107069" y="0"/>
                  </a:moveTo>
                  <a:lnTo>
                    <a:pt x="0" y="0"/>
                  </a:lnTo>
                  <a:lnTo>
                    <a:pt x="0" y="1340007"/>
                  </a:lnTo>
                  <a:lnTo>
                    <a:pt x="107069" y="1340007"/>
                  </a:lnTo>
                  <a:lnTo>
                    <a:pt x="107069" y="0"/>
                  </a:lnTo>
                  <a:close/>
                </a:path>
              </a:pathLst>
            </a:custGeom>
            <a:solidFill>
              <a:srgbClr val="00ADEE"/>
            </a:solidFill>
          </p:spPr>
          <p:txBody>
            <a:bodyPr wrap="square" lIns="0" tIns="0" rIns="0" bIns="0" rtlCol="0"/>
            <a:lstStyle/>
            <a:p>
              <a:endParaRPr/>
            </a:p>
          </p:txBody>
        </p:sp>
        <p:sp>
          <p:nvSpPr>
            <p:cNvPr id="10" name="object 10"/>
            <p:cNvSpPr/>
            <p:nvPr/>
          </p:nvSpPr>
          <p:spPr>
            <a:xfrm>
              <a:off x="3047944" y="2993071"/>
              <a:ext cx="118110" cy="1351280"/>
            </a:xfrm>
            <a:custGeom>
              <a:avLst/>
              <a:gdLst/>
              <a:ahLst/>
              <a:cxnLst/>
              <a:rect l="l" t="t" r="r" b="b"/>
              <a:pathLst>
                <a:path w="118110" h="1351279">
                  <a:moveTo>
                    <a:pt x="112495" y="0"/>
                  </a:moveTo>
                  <a:lnTo>
                    <a:pt x="5421" y="0"/>
                  </a:lnTo>
                  <a:lnTo>
                    <a:pt x="0" y="5374"/>
                  </a:lnTo>
                  <a:lnTo>
                    <a:pt x="0" y="1345397"/>
                  </a:lnTo>
                  <a:lnTo>
                    <a:pt x="5421" y="1350794"/>
                  </a:lnTo>
                  <a:lnTo>
                    <a:pt x="112495" y="1350794"/>
                  </a:lnTo>
                  <a:lnTo>
                    <a:pt x="117915" y="1345397"/>
                  </a:lnTo>
                  <a:lnTo>
                    <a:pt x="10842" y="1345397"/>
                  </a:lnTo>
                  <a:lnTo>
                    <a:pt x="5421" y="1339999"/>
                  </a:lnTo>
                  <a:lnTo>
                    <a:pt x="10842" y="1339999"/>
                  </a:lnTo>
                  <a:lnTo>
                    <a:pt x="10842" y="10794"/>
                  </a:lnTo>
                  <a:lnTo>
                    <a:pt x="5421" y="10794"/>
                  </a:lnTo>
                  <a:lnTo>
                    <a:pt x="10842" y="5374"/>
                  </a:lnTo>
                  <a:lnTo>
                    <a:pt x="117915" y="5374"/>
                  </a:lnTo>
                  <a:lnTo>
                    <a:pt x="112495" y="0"/>
                  </a:lnTo>
                  <a:close/>
                </a:path>
                <a:path w="118110" h="1351279">
                  <a:moveTo>
                    <a:pt x="10842" y="1339999"/>
                  </a:moveTo>
                  <a:lnTo>
                    <a:pt x="5421" y="1339999"/>
                  </a:lnTo>
                  <a:lnTo>
                    <a:pt x="10842" y="1345397"/>
                  </a:lnTo>
                  <a:lnTo>
                    <a:pt x="10842" y="1339999"/>
                  </a:lnTo>
                  <a:close/>
                </a:path>
                <a:path w="118110" h="1351279">
                  <a:moveTo>
                    <a:pt x="107069" y="1339999"/>
                  </a:moveTo>
                  <a:lnTo>
                    <a:pt x="10842" y="1339999"/>
                  </a:lnTo>
                  <a:lnTo>
                    <a:pt x="10842" y="1345397"/>
                  </a:lnTo>
                  <a:lnTo>
                    <a:pt x="107069" y="1345397"/>
                  </a:lnTo>
                  <a:lnTo>
                    <a:pt x="107069" y="1339999"/>
                  </a:lnTo>
                  <a:close/>
                </a:path>
                <a:path w="118110" h="1351279">
                  <a:moveTo>
                    <a:pt x="107069" y="5374"/>
                  </a:moveTo>
                  <a:lnTo>
                    <a:pt x="107069" y="1345397"/>
                  </a:lnTo>
                  <a:lnTo>
                    <a:pt x="112495" y="1339999"/>
                  </a:lnTo>
                  <a:lnTo>
                    <a:pt x="117915" y="1339999"/>
                  </a:lnTo>
                  <a:lnTo>
                    <a:pt x="117915" y="10794"/>
                  </a:lnTo>
                  <a:lnTo>
                    <a:pt x="112495" y="10794"/>
                  </a:lnTo>
                  <a:lnTo>
                    <a:pt x="107069" y="5374"/>
                  </a:lnTo>
                  <a:close/>
                </a:path>
                <a:path w="118110" h="1351279">
                  <a:moveTo>
                    <a:pt x="117915" y="1339999"/>
                  </a:moveTo>
                  <a:lnTo>
                    <a:pt x="112495" y="1339999"/>
                  </a:lnTo>
                  <a:lnTo>
                    <a:pt x="107069" y="1345397"/>
                  </a:lnTo>
                  <a:lnTo>
                    <a:pt x="117915" y="1345397"/>
                  </a:lnTo>
                  <a:lnTo>
                    <a:pt x="117915" y="1339999"/>
                  </a:lnTo>
                  <a:close/>
                </a:path>
                <a:path w="118110" h="1351279">
                  <a:moveTo>
                    <a:pt x="10842" y="5374"/>
                  </a:moveTo>
                  <a:lnTo>
                    <a:pt x="5421" y="10794"/>
                  </a:lnTo>
                  <a:lnTo>
                    <a:pt x="10842" y="10794"/>
                  </a:lnTo>
                  <a:lnTo>
                    <a:pt x="10842" y="5374"/>
                  </a:lnTo>
                  <a:close/>
                </a:path>
                <a:path w="118110" h="1351279">
                  <a:moveTo>
                    <a:pt x="107069" y="5374"/>
                  </a:moveTo>
                  <a:lnTo>
                    <a:pt x="10842" y="5374"/>
                  </a:lnTo>
                  <a:lnTo>
                    <a:pt x="10842" y="10794"/>
                  </a:lnTo>
                  <a:lnTo>
                    <a:pt x="107069" y="10794"/>
                  </a:lnTo>
                  <a:lnTo>
                    <a:pt x="107069" y="5374"/>
                  </a:lnTo>
                  <a:close/>
                </a:path>
                <a:path w="118110" h="1351279">
                  <a:moveTo>
                    <a:pt x="117915" y="5374"/>
                  </a:moveTo>
                  <a:lnTo>
                    <a:pt x="107069" y="5374"/>
                  </a:lnTo>
                  <a:lnTo>
                    <a:pt x="112495" y="10794"/>
                  </a:lnTo>
                  <a:lnTo>
                    <a:pt x="117915" y="10794"/>
                  </a:lnTo>
                  <a:lnTo>
                    <a:pt x="117915" y="5374"/>
                  </a:lnTo>
                  <a:close/>
                </a:path>
              </a:pathLst>
            </a:custGeom>
            <a:solidFill>
              <a:srgbClr val="000000"/>
            </a:solidFill>
          </p:spPr>
          <p:txBody>
            <a:bodyPr wrap="square" lIns="0" tIns="0" rIns="0" bIns="0" rtlCol="0"/>
            <a:lstStyle/>
            <a:p>
              <a:endParaRPr/>
            </a:p>
          </p:txBody>
        </p:sp>
        <p:sp>
          <p:nvSpPr>
            <p:cNvPr id="11" name="object 11"/>
            <p:cNvSpPr/>
            <p:nvPr/>
          </p:nvSpPr>
          <p:spPr>
            <a:xfrm>
              <a:off x="6187289" y="4376443"/>
              <a:ext cx="1819275" cy="159385"/>
            </a:xfrm>
            <a:custGeom>
              <a:avLst/>
              <a:gdLst/>
              <a:ahLst/>
              <a:cxnLst/>
              <a:rect l="l" t="t" r="r" b="b"/>
              <a:pathLst>
                <a:path w="1819275" h="159385">
                  <a:moveTo>
                    <a:pt x="1819172" y="0"/>
                  </a:moveTo>
                  <a:lnTo>
                    <a:pt x="0" y="0"/>
                  </a:lnTo>
                  <a:lnTo>
                    <a:pt x="0" y="158854"/>
                  </a:lnTo>
                  <a:lnTo>
                    <a:pt x="1819172" y="158854"/>
                  </a:lnTo>
                  <a:lnTo>
                    <a:pt x="1819172" y="0"/>
                  </a:lnTo>
                  <a:close/>
                </a:path>
              </a:pathLst>
            </a:custGeom>
            <a:solidFill>
              <a:srgbClr val="00ADEE"/>
            </a:solidFill>
          </p:spPr>
          <p:txBody>
            <a:bodyPr wrap="square" lIns="0" tIns="0" rIns="0" bIns="0" rtlCol="0"/>
            <a:lstStyle/>
            <a:p>
              <a:endParaRPr/>
            </a:p>
          </p:txBody>
        </p:sp>
        <p:sp>
          <p:nvSpPr>
            <p:cNvPr id="12" name="object 12"/>
            <p:cNvSpPr/>
            <p:nvPr/>
          </p:nvSpPr>
          <p:spPr>
            <a:xfrm>
              <a:off x="6183443" y="4367743"/>
              <a:ext cx="1826895" cy="176530"/>
            </a:xfrm>
            <a:custGeom>
              <a:avLst/>
              <a:gdLst/>
              <a:ahLst/>
              <a:cxnLst/>
              <a:rect l="l" t="t" r="r" b="b"/>
              <a:pathLst>
                <a:path w="1826895" h="176529">
                  <a:moveTo>
                    <a:pt x="1823042" y="0"/>
                  </a:moveTo>
                  <a:lnTo>
                    <a:pt x="3846" y="0"/>
                  </a:lnTo>
                  <a:lnTo>
                    <a:pt x="0" y="8702"/>
                  </a:lnTo>
                  <a:lnTo>
                    <a:pt x="0" y="167554"/>
                  </a:lnTo>
                  <a:lnTo>
                    <a:pt x="3846" y="176259"/>
                  </a:lnTo>
                  <a:lnTo>
                    <a:pt x="1823042" y="176259"/>
                  </a:lnTo>
                  <a:lnTo>
                    <a:pt x="1826871" y="167554"/>
                  </a:lnTo>
                  <a:lnTo>
                    <a:pt x="7692" y="167554"/>
                  </a:lnTo>
                  <a:lnTo>
                    <a:pt x="3846" y="158850"/>
                  </a:lnTo>
                  <a:lnTo>
                    <a:pt x="7692" y="158850"/>
                  </a:lnTo>
                  <a:lnTo>
                    <a:pt x="7692" y="17405"/>
                  </a:lnTo>
                  <a:lnTo>
                    <a:pt x="3846" y="17405"/>
                  </a:lnTo>
                  <a:lnTo>
                    <a:pt x="7692" y="8702"/>
                  </a:lnTo>
                  <a:lnTo>
                    <a:pt x="1826871" y="8702"/>
                  </a:lnTo>
                  <a:lnTo>
                    <a:pt x="1823042" y="0"/>
                  </a:lnTo>
                  <a:close/>
                </a:path>
                <a:path w="1826895" h="176529">
                  <a:moveTo>
                    <a:pt x="7692" y="158850"/>
                  </a:moveTo>
                  <a:lnTo>
                    <a:pt x="3846" y="158850"/>
                  </a:lnTo>
                  <a:lnTo>
                    <a:pt x="7692" y="167554"/>
                  </a:lnTo>
                  <a:lnTo>
                    <a:pt x="7692" y="158850"/>
                  </a:lnTo>
                  <a:close/>
                </a:path>
                <a:path w="1826895" h="176529">
                  <a:moveTo>
                    <a:pt x="1819180" y="158850"/>
                  </a:moveTo>
                  <a:lnTo>
                    <a:pt x="7692" y="158850"/>
                  </a:lnTo>
                  <a:lnTo>
                    <a:pt x="7692" y="167554"/>
                  </a:lnTo>
                  <a:lnTo>
                    <a:pt x="1819180" y="167554"/>
                  </a:lnTo>
                  <a:lnTo>
                    <a:pt x="1819180" y="158850"/>
                  </a:lnTo>
                  <a:close/>
                </a:path>
                <a:path w="1826895" h="176529">
                  <a:moveTo>
                    <a:pt x="1819180" y="8702"/>
                  </a:moveTo>
                  <a:lnTo>
                    <a:pt x="1819180" y="167554"/>
                  </a:lnTo>
                  <a:lnTo>
                    <a:pt x="1823042" y="158850"/>
                  </a:lnTo>
                  <a:lnTo>
                    <a:pt x="1826871" y="158850"/>
                  </a:lnTo>
                  <a:lnTo>
                    <a:pt x="1826871" y="17405"/>
                  </a:lnTo>
                  <a:lnTo>
                    <a:pt x="1823042" y="17405"/>
                  </a:lnTo>
                  <a:lnTo>
                    <a:pt x="1819180" y="8702"/>
                  </a:lnTo>
                  <a:close/>
                </a:path>
                <a:path w="1826895" h="176529">
                  <a:moveTo>
                    <a:pt x="1826871" y="158850"/>
                  </a:moveTo>
                  <a:lnTo>
                    <a:pt x="1823042" y="158850"/>
                  </a:lnTo>
                  <a:lnTo>
                    <a:pt x="1819180" y="167554"/>
                  </a:lnTo>
                  <a:lnTo>
                    <a:pt x="1826871" y="167554"/>
                  </a:lnTo>
                  <a:lnTo>
                    <a:pt x="1826871" y="158850"/>
                  </a:lnTo>
                  <a:close/>
                </a:path>
                <a:path w="1826895" h="176529">
                  <a:moveTo>
                    <a:pt x="7692" y="8702"/>
                  </a:moveTo>
                  <a:lnTo>
                    <a:pt x="3846" y="17405"/>
                  </a:lnTo>
                  <a:lnTo>
                    <a:pt x="7692" y="17405"/>
                  </a:lnTo>
                  <a:lnTo>
                    <a:pt x="7692" y="8702"/>
                  </a:lnTo>
                  <a:close/>
                </a:path>
                <a:path w="1826895" h="176529">
                  <a:moveTo>
                    <a:pt x="1819180" y="8702"/>
                  </a:moveTo>
                  <a:lnTo>
                    <a:pt x="7692" y="8702"/>
                  </a:lnTo>
                  <a:lnTo>
                    <a:pt x="7692" y="17405"/>
                  </a:lnTo>
                  <a:lnTo>
                    <a:pt x="1819180" y="17405"/>
                  </a:lnTo>
                  <a:lnTo>
                    <a:pt x="1819180" y="8702"/>
                  </a:lnTo>
                  <a:close/>
                </a:path>
                <a:path w="1826895" h="176529">
                  <a:moveTo>
                    <a:pt x="1826871" y="8702"/>
                  </a:moveTo>
                  <a:lnTo>
                    <a:pt x="1819180" y="8702"/>
                  </a:lnTo>
                  <a:lnTo>
                    <a:pt x="1823042" y="17405"/>
                  </a:lnTo>
                  <a:lnTo>
                    <a:pt x="1826871" y="17405"/>
                  </a:lnTo>
                  <a:lnTo>
                    <a:pt x="1826871" y="8702"/>
                  </a:lnTo>
                  <a:close/>
                </a:path>
              </a:pathLst>
            </a:custGeom>
            <a:solidFill>
              <a:srgbClr val="000000"/>
            </a:solidFill>
          </p:spPr>
          <p:txBody>
            <a:bodyPr wrap="square" lIns="0" tIns="0" rIns="0" bIns="0" rtlCol="0"/>
            <a:lstStyle/>
            <a:p>
              <a:endParaRPr/>
            </a:p>
          </p:txBody>
        </p:sp>
        <p:sp>
          <p:nvSpPr>
            <p:cNvPr id="13" name="object 13"/>
            <p:cNvSpPr/>
            <p:nvPr/>
          </p:nvSpPr>
          <p:spPr>
            <a:xfrm>
              <a:off x="1639824" y="2714244"/>
              <a:ext cx="530351" cy="297179"/>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2822448" y="3470148"/>
              <a:ext cx="530351" cy="297179"/>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4111752" y="4331207"/>
              <a:ext cx="530351" cy="295656"/>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6833615" y="4297679"/>
              <a:ext cx="530351" cy="297180"/>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6245352" y="2717292"/>
              <a:ext cx="2238755" cy="1394460"/>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3881628" y="3953255"/>
              <a:ext cx="1223772" cy="292607"/>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2362200" y="3305555"/>
              <a:ext cx="365760" cy="1016508"/>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381000" y="1197864"/>
              <a:ext cx="2446020" cy="1342643"/>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2193035" y="1143000"/>
              <a:ext cx="1845564" cy="1214627"/>
            </a:xfrm>
            <a:prstGeom prst="rect">
              <a:avLst/>
            </a:prstGeom>
            <a:blipFill>
              <a:blip r:embed="rId12" cstate="print"/>
              <a:stretch>
                <a:fillRect/>
              </a:stretch>
            </a:blipFill>
          </p:spPr>
          <p:txBody>
            <a:bodyPr wrap="square" lIns="0" tIns="0" rIns="0" bIns="0" rtlCol="0"/>
            <a:lstStyle/>
            <a:p>
              <a:endParaRPr/>
            </a:p>
          </p:txBody>
        </p:sp>
        <p:sp>
          <p:nvSpPr>
            <p:cNvPr id="22" name="object 22"/>
            <p:cNvSpPr/>
            <p:nvPr/>
          </p:nvSpPr>
          <p:spPr>
            <a:xfrm>
              <a:off x="2133600" y="4927092"/>
              <a:ext cx="1862832" cy="1409231"/>
            </a:xfrm>
            <a:prstGeom prst="rect">
              <a:avLst/>
            </a:prstGeom>
            <a:blipFill>
              <a:blip r:embed="rId13" cstate="print"/>
              <a:stretch>
                <a:fillRect/>
              </a:stretch>
            </a:blipFill>
          </p:spPr>
          <p:txBody>
            <a:bodyPr wrap="square" lIns="0" tIns="0" rIns="0" bIns="0" rtlCol="0"/>
            <a:lstStyle/>
            <a:p>
              <a:endParaRPr/>
            </a:p>
          </p:txBody>
        </p:sp>
        <p:sp>
          <p:nvSpPr>
            <p:cNvPr id="23" name="object 23"/>
            <p:cNvSpPr/>
            <p:nvPr/>
          </p:nvSpPr>
          <p:spPr>
            <a:xfrm>
              <a:off x="5012435" y="4911851"/>
              <a:ext cx="1845564" cy="1409231"/>
            </a:xfrm>
            <a:prstGeom prst="rect">
              <a:avLst/>
            </a:prstGeom>
            <a:blipFill>
              <a:blip r:embed="rId14" cstate="print"/>
              <a:stretch>
                <a:fillRect/>
              </a:stretch>
            </a:blipFill>
          </p:spPr>
          <p:txBody>
            <a:bodyPr wrap="square" lIns="0" tIns="0" rIns="0" bIns="0" rtlCol="0"/>
            <a:lstStyle/>
            <a:p>
              <a:endParaRPr/>
            </a:p>
          </p:txBody>
        </p:sp>
        <p:sp>
          <p:nvSpPr>
            <p:cNvPr id="24" name="object 24"/>
            <p:cNvSpPr/>
            <p:nvPr/>
          </p:nvSpPr>
          <p:spPr>
            <a:xfrm>
              <a:off x="6400800" y="1058389"/>
              <a:ext cx="2360676" cy="867946"/>
            </a:xfrm>
            <a:prstGeom prst="rect">
              <a:avLst/>
            </a:prstGeom>
            <a:blipFill>
              <a:blip r:embed="rId15" cstate="print"/>
              <a:stretch>
                <a:fillRect/>
              </a:stretch>
            </a:blipFill>
          </p:spPr>
          <p:txBody>
            <a:bodyPr wrap="square" lIns="0" tIns="0" rIns="0" bIns="0" rtlCol="0"/>
            <a:lstStyle/>
            <a:p>
              <a:endParaRPr/>
            </a:p>
          </p:txBody>
        </p:sp>
      </p:grpSp>
      <p:sp>
        <p:nvSpPr>
          <p:cNvPr id="25" name="object 25"/>
          <p:cNvSpPr txBox="1">
            <a:spLocks noGrp="1"/>
          </p:cNvSpPr>
          <p:nvPr>
            <p:ph type="title"/>
          </p:nvPr>
        </p:nvSpPr>
        <p:spPr>
          <a:xfrm>
            <a:off x="231140" y="160782"/>
            <a:ext cx="6528434" cy="330835"/>
          </a:xfrm>
          <a:prstGeom prst="rect">
            <a:avLst/>
          </a:prstGeom>
        </p:spPr>
        <p:txBody>
          <a:bodyPr vert="horz" wrap="square" lIns="0" tIns="12700" rIns="0" bIns="0" rtlCol="0">
            <a:spAutoFit/>
          </a:bodyPr>
          <a:lstStyle/>
          <a:p>
            <a:pPr marL="12700">
              <a:lnSpc>
                <a:spcPct val="100000"/>
              </a:lnSpc>
              <a:spcBef>
                <a:spcPts val="100"/>
              </a:spcBef>
            </a:pPr>
            <a:r>
              <a:rPr i="1" dirty="0">
                <a:solidFill>
                  <a:srgbClr val="000000"/>
                </a:solidFill>
                <a:latin typeface="Arial"/>
                <a:cs typeface="Arial"/>
              </a:rPr>
              <a:t>Sending acknowledgments in a virtual-circuit</a:t>
            </a:r>
            <a:r>
              <a:rPr i="1" spc="-155" dirty="0">
                <a:solidFill>
                  <a:srgbClr val="000000"/>
                </a:solidFill>
                <a:latin typeface="Arial"/>
                <a:cs typeface="Arial"/>
              </a:rPr>
              <a:t> </a:t>
            </a:r>
            <a:r>
              <a:rPr i="1" dirty="0">
                <a:solidFill>
                  <a:srgbClr val="000000"/>
                </a:solidFill>
                <a:latin typeface="Arial"/>
                <a:cs typeface="Arial"/>
              </a:rPr>
              <a:t>network</a:t>
            </a:r>
          </a:p>
        </p:txBody>
      </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13</a:t>
            </a:fld>
            <a:endParaRPr spc="-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35279" y="1210806"/>
            <a:ext cx="8568055" cy="4951730"/>
            <a:chOff x="335279" y="1210806"/>
            <a:chExt cx="8568055" cy="4951730"/>
          </a:xfrm>
        </p:grpSpPr>
        <p:sp>
          <p:nvSpPr>
            <p:cNvPr id="3" name="object 3"/>
            <p:cNvSpPr/>
            <p:nvPr/>
          </p:nvSpPr>
          <p:spPr>
            <a:xfrm>
              <a:off x="533400" y="2455900"/>
              <a:ext cx="7789164" cy="228252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121396" y="4775282"/>
              <a:ext cx="119187" cy="12807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373972" y="4329446"/>
              <a:ext cx="2177415" cy="144145"/>
            </a:xfrm>
            <a:custGeom>
              <a:avLst/>
              <a:gdLst/>
              <a:ahLst/>
              <a:cxnLst/>
              <a:rect l="l" t="t" r="r" b="b"/>
              <a:pathLst>
                <a:path w="2177415" h="144145">
                  <a:moveTo>
                    <a:pt x="2176919" y="0"/>
                  </a:moveTo>
                  <a:lnTo>
                    <a:pt x="0" y="0"/>
                  </a:lnTo>
                  <a:lnTo>
                    <a:pt x="0" y="143785"/>
                  </a:lnTo>
                  <a:lnTo>
                    <a:pt x="2176919" y="143785"/>
                  </a:lnTo>
                  <a:lnTo>
                    <a:pt x="2176919" y="0"/>
                  </a:lnTo>
                  <a:close/>
                </a:path>
              </a:pathLst>
            </a:custGeom>
            <a:solidFill>
              <a:srgbClr val="00ADEE"/>
            </a:solidFill>
          </p:spPr>
          <p:txBody>
            <a:bodyPr wrap="square" lIns="0" tIns="0" rIns="0" bIns="0" rtlCol="0"/>
            <a:lstStyle/>
            <a:p>
              <a:endParaRPr/>
            </a:p>
          </p:txBody>
        </p:sp>
        <p:sp>
          <p:nvSpPr>
            <p:cNvPr id="6" name="object 6"/>
            <p:cNvSpPr/>
            <p:nvPr/>
          </p:nvSpPr>
          <p:spPr>
            <a:xfrm>
              <a:off x="3368097" y="4323576"/>
              <a:ext cx="2188845" cy="155575"/>
            </a:xfrm>
            <a:custGeom>
              <a:avLst/>
              <a:gdLst/>
              <a:ahLst/>
              <a:cxnLst/>
              <a:rect l="l" t="t" r="r" b="b"/>
              <a:pathLst>
                <a:path w="2188845" h="155575">
                  <a:moveTo>
                    <a:pt x="2182811" y="0"/>
                  </a:moveTo>
                  <a:lnTo>
                    <a:pt x="5875" y="0"/>
                  </a:lnTo>
                  <a:lnTo>
                    <a:pt x="0" y="5867"/>
                  </a:lnTo>
                  <a:lnTo>
                    <a:pt x="0" y="149655"/>
                  </a:lnTo>
                  <a:lnTo>
                    <a:pt x="5875" y="155524"/>
                  </a:lnTo>
                  <a:lnTo>
                    <a:pt x="2182811" y="155524"/>
                  </a:lnTo>
                  <a:lnTo>
                    <a:pt x="2188661" y="149655"/>
                  </a:lnTo>
                  <a:lnTo>
                    <a:pt x="11751" y="149655"/>
                  </a:lnTo>
                  <a:lnTo>
                    <a:pt x="5875" y="143786"/>
                  </a:lnTo>
                  <a:lnTo>
                    <a:pt x="11751" y="143786"/>
                  </a:lnTo>
                  <a:lnTo>
                    <a:pt x="11751" y="11740"/>
                  </a:lnTo>
                  <a:lnTo>
                    <a:pt x="5875" y="11740"/>
                  </a:lnTo>
                  <a:lnTo>
                    <a:pt x="11751" y="5867"/>
                  </a:lnTo>
                  <a:lnTo>
                    <a:pt x="2188661" y="5867"/>
                  </a:lnTo>
                  <a:lnTo>
                    <a:pt x="2182811" y="0"/>
                  </a:lnTo>
                  <a:close/>
                </a:path>
                <a:path w="2188845" h="155575">
                  <a:moveTo>
                    <a:pt x="11751" y="143786"/>
                  </a:moveTo>
                  <a:lnTo>
                    <a:pt x="5875" y="143786"/>
                  </a:lnTo>
                  <a:lnTo>
                    <a:pt x="11751" y="149655"/>
                  </a:lnTo>
                  <a:lnTo>
                    <a:pt x="11751" y="143786"/>
                  </a:lnTo>
                  <a:close/>
                </a:path>
                <a:path w="2188845" h="155575">
                  <a:moveTo>
                    <a:pt x="2176911" y="143786"/>
                  </a:moveTo>
                  <a:lnTo>
                    <a:pt x="11751" y="143786"/>
                  </a:lnTo>
                  <a:lnTo>
                    <a:pt x="11751" y="149655"/>
                  </a:lnTo>
                  <a:lnTo>
                    <a:pt x="2176911" y="149655"/>
                  </a:lnTo>
                  <a:lnTo>
                    <a:pt x="2176911" y="143786"/>
                  </a:lnTo>
                  <a:close/>
                </a:path>
                <a:path w="2188845" h="155575">
                  <a:moveTo>
                    <a:pt x="2176911" y="5867"/>
                  </a:moveTo>
                  <a:lnTo>
                    <a:pt x="2176911" y="149655"/>
                  </a:lnTo>
                  <a:lnTo>
                    <a:pt x="2182811" y="143786"/>
                  </a:lnTo>
                  <a:lnTo>
                    <a:pt x="2188661" y="143786"/>
                  </a:lnTo>
                  <a:lnTo>
                    <a:pt x="2188661" y="11740"/>
                  </a:lnTo>
                  <a:lnTo>
                    <a:pt x="2182811" y="11740"/>
                  </a:lnTo>
                  <a:lnTo>
                    <a:pt x="2176911" y="5867"/>
                  </a:lnTo>
                  <a:close/>
                </a:path>
                <a:path w="2188845" h="155575">
                  <a:moveTo>
                    <a:pt x="2188661" y="143786"/>
                  </a:moveTo>
                  <a:lnTo>
                    <a:pt x="2182811" y="143786"/>
                  </a:lnTo>
                  <a:lnTo>
                    <a:pt x="2176911" y="149655"/>
                  </a:lnTo>
                  <a:lnTo>
                    <a:pt x="2188661" y="149655"/>
                  </a:lnTo>
                  <a:lnTo>
                    <a:pt x="2188661" y="143786"/>
                  </a:lnTo>
                  <a:close/>
                </a:path>
                <a:path w="2188845" h="155575">
                  <a:moveTo>
                    <a:pt x="11751" y="5867"/>
                  </a:moveTo>
                  <a:lnTo>
                    <a:pt x="5875" y="11740"/>
                  </a:lnTo>
                  <a:lnTo>
                    <a:pt x="11751" y="11740"/>
                  </a:lnTo>
                  <a:lnTo>
                    <a:pt x="11751" y="5867"/>
                  </a:lnTo>
                  <a:close/>
                </a:path>
                <a:path w="2188845" h="155575">
                  <a:moveTo>
                    <a:pt x="2176911" y="5867"/>
                  </a:moveTo>
                  <a:lnTo>
                    <a:pt x="11751" y="5867"/>
                  </a:lnTo>
                  <a:lnTo>
                    <a:pt x="11751" y="11740"/>
                  </a:lnTo>
                  <a:lnTo>
                    <a:pt x="2176911" y="11740"/>
                  </a:lnTo>
                  <a:lnTo>
                    <a:pt x="2176911" y="5867"/>
                  </a:lnTo>
                  <a:close/>
                </a:path>
                <a:path w="2188845" h="155575">
                  <a:moveTo>
                    <a:pt x="2188661" y="5867"/>
                  </a:moveTo>
                  <a:lnTo>
                    <a:pt x="2176911" y="5867"/>
                  </a:lnTo>
                  <a:lnTo>
                    <a:pt x="2182811" y="11740"/>
                  </a:lnTo>
                  <a:lnTo>
                    <a:pt x="2188661" y="11740"/>
                  </a:lnTo>
                  <a:lnTo>
                    <a:pt x="2188661" y="5867"/>
                  </a:lnTo>
                  <a:close/>
                </a:path>
              </a:pathLst>
            </a:custGeom>
            <a:solidFill>
              <a:srgbClr val="000000"/>
            </a:solidFill>
          </p:spPr>
          <p:txBody>
            <a:bodyPr wrap="square" lIns="0" tIns="0" rIns="0" bIns="0" rtlCol="0"/>
            <a:lstStyle/>
            <a:p>
              <a:endParaRPr/>
            </a:p>
          </p:txBody>
        </p:sp>
        <p:sp>
          <p:nvSpPr>
            <p:cNvPr id="7" name="object 7"/>
            <p:cNvSpPr/>
            <p:nvPr/>
          </p:nvSpPr>
          <p:spPr>
            <a:xfrm>
              <a:off x="996551" y="2747966"/>
              <a:ext cx="1814830" cy="116839"/>
            </a:xfrm>
            <a:custGeom>
              <a:avLst/>
              <a:gdLst/>
              <a:ahLst/>
              <a:cxnLst/>
              <a:rect l="l" t="t" r="r" b="b"/>
              <a:pathLst>
                <a:path w="1814830" h="116839">
                  <a:moveTo>
                    <a:pt x="1814413" y="0"/>
                  </a:moveTo>
                  <a:lnTo>
                    <a:pt x="0" y="0"/>
                  </a:lnTo>
                  <a:lnTo>
                    <a:pt x="0" y="116417"/>
                  </a:lnTo>
                  <a:lnTo>
                    <a:pt x="1814413" y="116417"/>
                  </a:lnTo>
                  <a:lnTo>
                    <a:pt x="1814413" y="0"/>
                  </a:lnTo>
                  <a:close/>
                </a:path>
              </a:pathLst>
            </a:custGeom>
            <a:solidFill>
              <a:srgbClr val="00ADEE"/>
            </a:solidFill>
          </p:spPr>
          <p:txBody>
            <a:bodyPr wrap="square" lIns="0" tIns="0" rIns="0" bIns="0" rtlCol="0"/>
            <a:lstStyle/>
            <a:p>
              <a:endParaRPr/>
            </a:p>
          </p:txBody>
        </p:sp>
        <p:sp>
          <p:nvSpPr>
            <p:cNvPr id="8" name="object 8"/>
            <p:cNvSpPr/>
            <p:nvPr/>
          </p:nvSpPr>
          <p:spPr>
            <a:xfrm>
              <a:off x="991751" y="2743166"/>
              <a:ext cx="1824355" cy="126364"/>
            </a:xfrm>
            <a:custGeom>
              <a:avLst/>
              <a:gdLst/>
              <a:ahLst/>
              <a:cxnLst/>
              <a:rect l="l" t="t" r="r" b="b"/>
              <a:pathLst>
                <a:path w="1824355" h="126364">
                  <a:moveTo>
                    <a:pt x="1819215" y="0"/>
                  </a:moveTo>
                  <a:lnTo>
                    <a:pt x="4800" y="0"/>
                  </a:lnTo>
                  <a:lnTo>
                    <a:pt x="0" y="4799"/>
                  </a:lnTo>
                  <a:lnTo>
                    <a:pt x="0" y="121217"/>
                  </a:lnTo>
                  <a:lnTo>
                    <a:pt x="4800" y="126018"/>
                  </a:lnTo>
                  <a:lnTo>
                    <a:pt x="1819215" y="126018"/>
                  </a:lnTo>
                  <a:lnTo>
                    <a:pt x="1823994" y="121217"/>
                  </a:lnTo>
                  <a:lnTo>
                    <a:pt x="9600" y="121217"/>
                  </a:lnTo>
                  <a:lnTo>
                    <a:pt x="4800" y="116416"/>
                  </a:lnTo>
                  <a:lnTo>
                    <a:pt x="9600" y="116416"/>
                  </a:lnTo>
                  <a:lnTo>
                    <a:pt x="9600" y="9603"/>
                  </a:lnTo>
                  <a:lnTo>
                    <a:pt x="4800" y="9603"/>
                  </a:lnTo>
                  <a:lnTo>
                    <a:pt x="9600" y="4799"/>
                  </a:lnTo>
                  <a:lnTo>
                    <a:pt x="1823994" y="4799"/>
                  </a:lnTo>
                  <a:lnTo>
                    <a:pt x="1819215" y="0"/>
                  </a:lnTo>
                  <a:close/>
                </a:path>
                <a:path w="1824355" h="126364">
                  <a:moveTo>
                    <a:pt x="9600" y="116416"/>
                  </a:moveTo>
                  <a:lnTo>
                    <a:pt x="4800" y="116416"/>
                  </a:lnTo>
                  <a:lnTo>
                    <a:pt x="9600" y="121217"/>
                  </a:lnTo>
                  <a:lnTo>
                    <a:pt x="9600" y="116416"/>
                  </a:lnTo>
                  <a:close/>
                </a:path>
                <a:path w="1824355" h="126364">
                  <a:moveTo>
                    <a:pt x="1814395" y="116416"/>
                  </a:moveTo>
                  <a:lnTo>
                    <a:pt x="9600" y="116416"/>
                  </a:lnTo>
                  <a:lnTo>
                    <a:pt x="9600" y="121217"/>
                  </a:lnTo>
                  <a:lnTo>
                    <a:pt x="1814395" y="121217"/>
                  </a:lnTo>
                  <a:lnTo>
                    <a:pt x="1814395" y="116416"/>
                  </a:lnTo>
                  <a:close/>
                </a:path>
                <a:path w="1824355" h="126364">
                  <a:moveTo>
                    <a:pt x="1814395" y="4799"/>
                  </a:moveTo>
                  <a:lnTo>
                    <a:pt x="1814395" y="121217"/>
                  </a:lnTo>
                  <a:lnTo>
                    <a:pt x="1819215" y="116416"/>
                  </a:lnTo>
                  <a:lnTo>
                    <a:pt x="1823994" y="116416"/>
                  </a:lnTo>
                  <a:lnTo>
                    <a:pt x="1823994" y="9603"/>
                  </a:lnTo>
                  <a:lnTo>
                    <a:pt x="1819215" y="9603"/>
                  </a:lnTo>
                  <a:lnTo>
                    <a:pt x="1814395" y="4799"/>
                  </a:lnTo>
                  <a:close/>
                </a:path>
                <a:path w="1824355" h="126364">
                  <a:moveTo>
                    <a:pt x="1823994" y="116416"/>
                  </a:moveTo>
                  <a:lnTo>
                    <a:pt x="1819215" y="116416"/>
                  </a:lnTo>
                  <a:lnTo>
                    <a:pt x="1814395" y="121217"/>
                  </a:lnTo>
                  <a:lnTo>
                    <a:pt x="1823994" y="121217"/>
                  </a:lnTo>
                  <a:lnTo>
                    <a:pt x="1823994" y="116416"/>
                  </a:lnTo>
                  <a:close/>
                </a:path>
                <a:path w="1824355" h="126364">
                  <a:moveTo>
                    <a:pt x="9600" y="4799"/>
                  </a:moveTo>
                  <a:lnTo>
                    <a:pt x="4800" y="9603"/>
                  </a:lnTo>
                  <a:lnTo>
                    <a:pt x="9600" y="9603"/>
                  </a:lnTo>
                  <a:lnTo>
                    <a:pt x="9600" y="4799"/>
                  </a:lnTo>
                  <a:close/>
                </a:path>
                <a:path w="1824355" h="126364">
                  <a:moveTo>
                    <a:pt x="1814395" y="4799"/>
                  </a:moveTo>
                  <a:lnTo>
                    <a:pt x="9600" y="4799"/>
                  </a:lnTo>
                  <a:lnTo>
                    <a:pt x="9600" y="9603"/>
                  </a:lnTo>
                  <a:lnTo>
                    <a:pt x="1814395" y="9603"/>
                  </a:lnTo>
                  <a:lnTo>
                    <a:pt x="1814395" y="4799"/>
                  </a:lnTo>
                  <a:close/>
                </a:path>
                <a:path w="1824355" h="126364">
                  <a:moveTo>
                    <a:pt x="1823994" y="4799"/>
                  </a:moveTo>
                  <a:lnTo>
                    <a:pt x="1814395" y="4799"/>
                  </a:lnTo>
                  <a:lnTo>
                    <a:pt x="1819215" y="9603"/>
                  </a:lnTo>
                  <a:lnTo>
                    <a:pt x="1823994" y="9603"/>
                  </a:lnTo>
                  <a:lnTo>
                    <a:pt x="1823994" y="4799"/>
                  </a:lnTo>
                  <a:close/>
                </a:path>
              </a:pathLst>
            </a:custGeom>
            <a:solidFill>
              <a:srgbClr val="000000"/>
            </a:solidFill>
          </p:spPr>
          <p:txBody>
            <a:bodyPr wrap="square" lIns="0" tIns="0" rIns="0" bIns="0" rtlCol="0"/>
            <a:lstStyle/>
            <a:p>
              <a:endParaRPr/>
            </a:p>
          </p:txBody>
        </p:sp>
        <p:sp>
          <p:nvSpPr>
            <p:cNvPr id="9" name="object 9"/>
            <p:cNvSpPr/>
            <p:nvPr/>
          </p:nvSpPr>
          <p:spPr>
            <a:xfrm>
              <a:off x="3053366" y="2943596"/>
              <a:ext cx="107314" cy="1340485"/>
            </a:xfrm>
            <a:custGeom>
              <a:avLst/>
              <a:gdLst/>
              <a:ahLst/>
              <a:cxnLst/>
              <a:rect l="l" t="t" r="r" b="b"/>
              <a:pathLst>
                <a:path w="107314" h="1340485">
                  <a:moveTo>
                    <a:pt x="107069" y="0"/>
                  </a:moveTo>
                  <a:lnTo>
                    <a:pt x="0" y="0"/>
                  </a:lnTo>
                  <a:lnTo>
                    <a:pt x="0" y="1340007"/>
                  </a:lnTo>
                  <a:lnTo>
                    <a:pt x="107069" y="1340007"/>
                  </a:lnTo>
                  <a:lnTo>
                    <a:pt x="107069" y="0"/>
                  </a:lnTo>
                  <a:close/>
                </a:path>
              </a:pathLst>
            </a:custGeom>
            <a:solidFill>
              <a:srgbClr val="00ADEE"/>
            </a:solidFill>
          </p:spPr>
          <p:txBody>
            <a:bodyPr wrap="square" lIns="0" tIns="0" rIns="0" bIns="0" rtlCol="0"/>
            <a:lstStyle/>
            <a:p>
              <a:endParaRPr/>
            </a:p>
          </p:txBody>
        </p:sp>
        <p:sp>
          <p:nvSpPr>
            <p:cNvPr id="10" name="object 10"/>
            <p:cNvSpPr/>
            <p:nvPr/>
          </p:nvSpPr>
          <p:spPr>
            <a:xfrm>
              <a:off x="3047944" y="2938206"/>
              <a:ext cx="118110" cy="1351280"/>
            </a:xfrm>
            <a:custGeom>
              <a:avLst/>
              <a:gdLst/>
              <a:ahLst/>
              <a:cxnLst/>
              <a:rect l="l" t="t" r="r" b="b"/>
              <a:pathLst>
                <a:path w="118110" h="1351279">
                  <a:moveTo>
                    <a:pt x="112495" y="0"/>
                  </a:moveTo>
                  <a:lnTo>
                    <a:pt x="5421" y="0"/>
                  </a:lnTo>
                  <a:lnTo>
                    <a:pt x="0" y="5374"/>
                  </a:lnTo>
                  <a:lnTo>
                    <a:pt x="0" y="1345397"/>
                  </a:lnTo>
                  <a:lnTo>
                    <a:pt x="5421" y="1350794"/>
                  </a:lnTo>
                  <a:lnTo>
                    <a:pt x="112495" y="1350794"/>
                  </a:lnTo>
                  <a:lnTo>
                    <a:pt x="117915" y="1345397"/>
                  </a:lnTo>
                  <a:lnTo>
                    <a:pt x="10842" y="1345397"/>
                  </a:lnTo>
                  <a:lnTo>
                    <a:pt x="5421" y="1339999"/>
                  </a:lnTo>
                  <a:lnTo>
                    <a:pt x="10842" y="1339999"/>
                  </a:lnTo>
                  <a:lnTo>
                    <a:pt x="10842" y="10794"/>
                  </a:lnTo>
                  <a:lnTo>
                    <a:pt x="5421" y="10794"/>
                  </a:lnTo>
                  <a:lnTo>
                    <a:pt x="10842" y="5374"/>
                  </a:lnTo>
                  <a:lnTo>
                    <a:pt x="117915" y="5374"/>
                  </a:lnTo>
                  <a:lnTo>
                    <a:pt x="112495" y="0"/>
                  </a:lnTo>
                  <a:close/>
                </a:path>
                <a:path w="118110" h="1351279">
                  <a:moveTo>
                    <a:pt x="10842" y="1339999"/>
                  </a:moveTo>
                  <a:lnTo>
                    <a:pt x="5421" y="1339999"/>
                  </a:lnTo>
                  <a:lnTo>
                    <a:pt x="10842" y="1345397"/>
                  </a:lnTo>
                  <a:lnTo>
                    <a:pt x="10842" y="1339999"/>
                  </a:lnTo>
                  <a:close/>
                </a:path>
                <a:path w="118110" h="1351279">
                  <a:moveTo>
                    <a:pt x="107069" y="1339999"/>
                  </a:moveTo>
                  <a:lnTo>
                    <a:pt x="10842" y="1339999"/>
                  </a:lnTo>
                  <a:lnTo>
                    <a:pt x="10842" y="1345397"/>
                  </a:lnTo>
                  <a:lnTo>
                    <a:pt x="107069" y="1345397"/>
                  </a:lnTo>
                  <a:lnTo>
                    <a:pt x="107069" y="1339999"/>
                  </a:lnTo>
                  <a:close/>
                </a:path>
                <a:path w="118110" h="1351279">
                  <a:moveTo>
                    <a:pt x="107069" y="5374"/>
                  </a:moveTo>
                  <a:lnTo>
                    <a:pt x="107069" y="1345397"/>
                  </a:lnTo>
                  <a:lnTo>
                    <a:pt x="112495" y="1339999"/>
                  </a:lnTo>
                  <a:lnTo>
                    <a:pt x="117915" y="1339999"/>
                  </a:lnTo>
                  <a:lnTo>
                    <a:pt x="117915" y="10794"/>
                  </a:lnTo>
                  <a:lnTo>
                    <a:pt x="112495" y="10794"/>
                  </a:lnTo>
                  <a:lnTo>
                    <a:pt x="107069" y="5374"/>
                  </a:lnTo>
                  <a:close/>
                </a:path>
                <a:path w="118110" h="1351279">
                  <a:moveTo>
                    <a:pt x="117915" y="1339999"/>
                  </a:moveTo>
                  <a:lnTo>
                    <a:pt x="112495" y="1339999"/>
                  </a:lnTo>
                  <a:lnTo>
                    <a:pt x="107069" y="1345397"/>
                  </a:lnTo>
                  <a:lnTo>
                    <a:pt x="117915" y="1345397"/>
                  </a:lnTo>
                  <a:lnTo>
                    <a:pt x="117915" y="1339999"/>
                  </a:lnTo>
                  <a:close/>
                </a:path>
                <a:path w="118110" h="1351279">
                  <a:moveTo>
                    <a:pt x="10842" y="5374"/>
                  </a:moveTo>
                  <a:lnTo>
                    <a:pt x="5421" y="10794"/>
                  </a:lnTo>
                  <a:lnTo>
                    <a:pt x="10842" y="10794"/>
                  </a:lnTo>
                  <a:lnTo>
                    <a:pt x="10842" y="5374"/>
                  </a:lnTo>
                  <a:close/>
                </a:path>
                <a:path w="118110" h="1351279">
                  <a:moveTo>
                    <a:pt x="107069" y="5374"/>
                  </a:moveTo>
                  <a:lnTo>
                    <a:pt x="10842" y="5374"/>
                  </a:lnTo>
                  <a:lnTo>
                    <a:pt x="10842" y="10794"/>
                  </a:lnTo>
                  <a:lnTo>
                    <a:pt x="107069" y="10794"/>
                  </a:lnTo>
                  <a:lnTo>
                    <a:pt x="107069" y="5374"/>
                  </a:lnTo>
                  <a:close/>
                </a:path>
                <a:path w="118110" h="1351279">
                  <a:moveTo>
                    <a:pt x="117915" y="5374"/>
                  </a:moveTo>
                  <a:lnTo>
                    <a:pt x="107069" y="5374"/>
                  </a:lnTo>
                  <a:lnTo>
                    <a:pt x="112495" y="10794"/>
                  </a:lnTo>
                  <a:lnTo>
                    <a:pt x="117915" y="10794"/>
                  </a:lnTo>
                  <a:lnTo>
                    <a:pt x="117915" y="5374"/>
                  </a:lnTo>
                  <a:close/>
                </a:path>
              </a:pathLst>
            </a:custGeom>
            <a:solidFill>
              <a:srgbClr val="000000"/>
            </a:solidFill>
          </p:spPr>
          <p:txBody>
            <a:bodyPr wrap="square" lIns="0" tIns="0" rIns="0" bIns="0" rtlCol="0"/>
            <a:lstStyle/>
            <a:p>
              <a:endParaRPr/>
            </a:p>
          </p:txBody>
        </p:sp>
        <p:sp>
          <p:nvSpPr>
            <p:cNvPr id="11" name="object 11"/>
            <p:cNvSpPr/>
            <p:nvPr/>
          </p:nvSpPr>
          <p:spPr>
            <a:xfrm>
              <a:off x="6187289" y="4321579"/>
              <a:ext cx="1819275" cy="159385"/>
            </a:xfrm>
            <a:custGeom>
              <a:avLst/>
              <a:gdLst/>
              <a:ahLst/>
              <a:cxnLst/>
              <a:rect l="l" t="t" r="r" b="b"/>
              <a:pathLst>
                <a:path w="1819275" h="159385">
                  <a:moveTo>
                    <a:pt x="1819172" y="0"/>
                  </a:moveTo>
                  <a:lnTo>
                    <a:pt x="0" y="0"/>
                  </a:lnTo>
                  <a:lnTo>
                    <a:pt x="0" y="158854"/>
                  </a:lnTo>
                  <a:lnTo>
                    <a:pt x="1819172" y="158854"/>
                  </a:lnTo>
                  <a:lnTo>
                    <a:pt x="1819172" y="0"/>
                  </a:lnTo>
                  <a:close/>
                </a:path>
              </a:pathLst>
            </a:custGeom>
            <a:solidFill>
              <a:srgbClr val="00ADEE"/>
            </a:solidFill>
          </p:spPr>
          <p:txBody>
            <a:bodyPr wrap="square" lIns="0" tIns="0" rIns="0" bIns="0" rtlCol="0"/>
            <a:lstStyle/>
            <a:p>
              <a:endParaRPr/>
            </a:p>
          </p:txBody>
        </p:sp>
        <p:sp>
          <p:nvSpPr>
            <p:cNvPr id="12" name="object 12"/>
            <p:cNvSpPr/>
            <p:nvPr/>
          </p:nvSpPr>
          <p:spPr>
            <a:xfrm>
              <a:off x="6183443" y="4312879"/>
              <a:ext cx="1826895" cy="176530"/>
            </a:xfrm>
            <a:custGeom>
              <a:avLst/>
              <a:gdLst/>
              <a:ahLst/>
              <a:cxnLst/>
              <a:rect l="l" t="t" r="r" b="b"/>
              <a:pathLst>
                <a:path w="1826895" h="176529">
                  <a:moveTo>
                    <a:pt x="1823042" y="0"/>
                  </a:moveTo>
                  <a:lnTo>
                    <a:pt x="3846" y="0"/>
                  </a:lnTo>
                  <a:lnTo>
                    <a:pt x="0" y="8702"/>
                  </a:lnTo>
                  <a:lnTo>
                    <a:pt x="0" y="167554"/>
                  </a:lnTo>
                  <a:lnTo>
                    <a:pt x="3846" y="176259"/>
                  </a:lnTo>
                  <a:lnTo>
                    <a:pt x="1823042" y="176259"/>
                  </a:lnTo>
                  <a:lnTo>
                    <a:pt x="1826871" y="167554"/>
                  </a:lnTo>
                  <a:lnTo>
                    <a:pt x="7692" y="167554"/>
                  </a:lnTo>
                  <a:lnTo>
                    <a:pt x="3846" y="158850"/>
                  </a:lnTo>
                  <a:lnTo>
                    <a:pt x="7692" y="158850"/>
                  </a:lnTo>
                  <a:lnTo>
                    <a:pt x="7692" y="17405"/>
                  </a:lnTo>
                  <a:lnTo>
                    <a:pt x="3846" y="17405"/>
                  </a:lnTo>
                  <a:lnTo>
                    <a:pt x="7692" y="8702"/>
                  </a:lnTo>
                  <a:lnTo>
                    <a:pt x="1826871" y="8702"/>
                  </a:lnTo>
                  <a:lnTo>
                    <a:pt x="1823042" y="0"/>
                  </a:lnTo>
                  <a:close/>
                </a:path>
                <a:path w="1826895" h="176529">
                  <a:moveTo>
                    <a:pt x="7692" y="158850"/>
                  </a:moveTo>
                  <a:lnTo>
                    <a:pt x="3846" y="158850"/>
                  </a:lnTo>
                  <a:lnTo>
                    <a:pt x="7692" y="167554"/>
                  </a:lnTo>
                  <a:lnTo>
                    <a:pt x="7692" y="158850"/>
                  </a:lnTo>
                  <a:close/>
                </a:path>
                <a:path w="1826895" h="176529">
                  <a:moveTo>
                    <a:pt x="1819180" y="158850"/>
                  </a:moveTo>
                  <a:lnTo>
                    <a:pt x="7692" y="158850"/>
                  </a:lnTo>
                  <a:lnTo>
                    <a:pt x="7692" y="167554"/>
                  </a:lnTo>
                  <a:lnTo>
                    <a:pt x="1819180" y="167554"/>
                  </a:lnTo>
                  <a:lnTo>
                    <a:pt x="1819180" y="158850"/>
                  </a:lnTo>
                  <a:close/>
                </a:path>
                <a:path w="1826895" h="176529">
                  <a:moveTo>
                    <a:pt x="1819180" y="8702"/>
                  </a:moveTo>
                  <a:lnTo>
                    <a:pt x="1819180" y="167554"/>
                  </a:lnTo>
                  <a:lnTo>
                    <a:pt x="1823042" y="158850"/>
                  </a:lnTo>
                  <a:lnTo>
                    <a:pt x="1826871" y="158850"/>
                  </a:lnTo>
                  <a:lnTo>
                    <a:pt x="1826871" y="17405"/>
                  </a:lnTo>
                  <a:lnTo>
                    <a:pt x="1823042" y="17405"/>
                  </a:lnTo>
                  <a:lnTo>
                    <a:pt x="1819180" y="8702"/>
                  </a:lnTo>
                  <a:close/>
                </a:path>
                <a:path w="1826895" h="176529">
                  <a:moveTo>
                    <a:pt x="1826871" y="158850"/>
                  </a:moveTo>
                  <a:lnTo>
                    <a:pt x="1823042" y="158850"/>
                  </a:lnTo>
                  <a:lnTo>
                    <a:pt x="1819180" y="167554"/>
                  </a:lnTo>
                  <a:lnTo>
                    <a:pt x="1826871" y="167554"/>
                  </a:lnTo>
                  <a:lnTo>
                    <a:pt x="1826871" y="158850"/>
                  </a:lnTo>
                  <a:close/>
                </a:path>
                <a:path w="1826895" h="176529">
                  <a:moveTo>
                    <a:pt x="7692" y="8702"/>
                  </a:moveTo>
                  <a:lnTo>
                    <a:pt x="3846" y="17405"/>
                  </a:lnTo>
                  <a:lnTo>
                    <a:pt x="7692" y="17405"/>
                  </a:lnTo>
                  <a:lnTo>
                    <a:pt x="7692" y="8702"/>
                  </a:lnTo>
                  <a:close/>
                </a:path>
                <a:path w="1826895" h="176529">
                  <a:moveTo>
                    <a:pt x="1819180" y="8702"/>
                  </a:moveTo>
                  <a:lnTo>
                    <a:pt x="7692" y="8702"/>
                  </a:lnTo>
                  <a:lnTo>
                    <a:pt x="7692" y="17405"/>
                  </a:lnTo>
                  <a:lnTo>
                    <a:pt x="1819180" y="17405"/>
                  </a:lnTo>
                  <a:lnTo>
                    <a:pt x="1819180" y="8702"/>
                  </a:lnTo>
                  <a:close/>
                </a:path>
                <a:path w="1826895" h="176529">
                  <a:moveTo>
                    <a:pt x="1826871" y="8702"/>
                  </a:moveTo>
                  <a:lnTo>
                    <a:pt x="1819180" y="8702"/>
                  </a:lnTo>
                  <a:lnTo>
                    <a:pt x="1823042" y="17405"/>
                  </a:lnTo>
                  <a:lnTo>
                    <a:pt x="1826871" y="17405"/>
                  </a:lnTo>
                  <a:lnTo>
                    <a:pt x="1826871" y="8702"/>
                  </a:lnTo>
                  <a:close/>
                </a:path>
              </a:pathLst>
            </a:custGeom>
            <a:solidFill>
              <a:srgbClr val="000000"/>
            </a:solidFill>
          </p:spPr>
          <p:txBody>
            <a:bodyPr wrap="square" lIns="0" tIns="0" rIns="0" bIns="0" rtlCol="0"/>
            <a:lstStyle/>
            <a:p>
              <a:endParaRPr/>
            </a:p>
          </p:txBody>
        </p:sp>
        <p:sp>
          <p:nvSpPr>
            <p:cNvPr id="13" name="object 13"/>
            <p:cNvSpPr/>
            <p:nvPr/>
          </p:nvSpPr>
          <p:spPr>
            <a:xfrm>
              <a:off x="2243328" y="1210806"/>
              <a:ext cx="1731264" cy="1214642"/>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2243328" y="4856987"/>
              <a:ext cx="1731264" cy="1290122"/>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5105400" y="4856987"/>
              <a:ext cx="1731263" cy="1305361"/>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335279" y="1333499"/>
              <a:ext cx="1798320" cy="1181100"/>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6903720" y="2918459"/>
              <a:ext cx="1554479" cy="1120139"/>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1290827" y="2590800"/>
              <a:ext cx="1223772" cy="344424"/>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2510028" y="3435096"/>
              <a:ext cx="1223772" cy="344423"/>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3883151" y="4248911"/>
              <a:ext cx="1225296" cy="344424"/>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6487668" y="4203191"/>
              <a:ext cx="1223771" cy="345948"/>
            </a:xfrm>
            <a:prstGeom prst="rect">
              <a:avLst/>
            </a:prstGeom>
            <a:blipFill>
              <a:blip r:embed="rId12" cstate="print"/>
              <a:stretch>
                <a:fillRect/>
              </a:stretch>
            </a:blipFill>
          </p:spPr>
          <p:txBody>
            <a:bodyPr wrap="square" lIns="0" tIns="0" rIns="0" bIns="0" rtlCol="0"/>
            <a:lstStyle/>
            <a:p>
              <a:endParaRPr/>
            </a:p>
          </p:txBody>
        </p:sp>
        <p:sp>
          <p:nvSpPr>
            <p:cNvPr id="22" name="object 22"/>
            <p:cNvSpPr/>
            <p:nvPr/>
          </p:nvSpPr>
          <p:spPr>
            <a:xfrm>
              <a:off x="2193035" y="3185159"/>
              <a:ext cx="92963" cy="929639"/>
            </a:xfrm>
            <a:prstGeom prst="rect">
              <a:avLst/>
            </a:prstGeom>
            <a:blipFill>
              <a:blip r:embed="rId13" cstate="print"/>
              <a:stretch>
                <a:fillRect/>
              </a:stretch>
            </a:blipFill>
          </p:spPr>
          <p:txBody>
            <a:bodyPr wrap="square" lIns="0" tIns="0" rIns="0" bIns="0" rtlCol="0"/>
            <a:lstStyle/>
            <a:p>
              <a:endParaRPr/>
            </a:p>
          </p:txBody>
        </p:sp>
        <p:sp>
          <p:nvSpPr>
            <p:cNvPr id="23" name="object 23"/>
            <p:cNvSpPr/>
            <p:nvPr/>
          </p:nvSpPr>
          <p:spPr>
            <a:xfrm>
              <a:off x="4000500" y="4021836"/>
              <a:ext cx="1028700" cy="92963"/>
            </a:xfrm>
            <a:prstGeom prst="rect">
              <a:avLst/>
            </a:prstGeom>
            <a:blipFill>
              <a:blip r:embed="rId14" cstate="print"/>
              <a:stretch>
                <a:fillRect/>
              </a:stretch>
            </a:blipFill>
          </p:spPr>
          <p:txBody>
            <a:bodyPr wrap="square" lIns="0" tIns="0" rIns="0" bIns="0" rtlCol="0"/>
            <a:lstStyle/>
            <a:p>
              <a:endParaRPr/>
            </a:p>
          </p:txBody>
        </p:sp>
        <p:sp>
          <p:nvSpPr>
            <p:cNvPr id="24" name="object 24"/>
            <p:cNvSpPr/>
            <p:nvPr/>
          </p:nvSpPr>
          <p:spPr>
            <a:xfrm>
              <a:off x="6903720" y="1214609"/>
              <a:ext cx="1999487" cy="925086"/>
            </a:xfrm>
            <a:prstGeom prst="rect">
              <a:avLst/>
            </a:prstGeom>
            <a:blipFill>
              <a:blip r:embed="rId15" cstate="print"/>
              <a:stretch>
                <a:fillRect/>
              </a:stretch>
            </a:blipFill>
          </p:spPr>
          <p:txBody>
            <a:bodyPr wrap="square" lIns="0" tIns="0" rIns="0" bIns="0" rtlCol="0"/>
            <a:lstStyle/>
            <a:p>
              <a:endParaRPr/>
            </a:p>
          </p:txBody>
        </p:sp>
      </p:grpSp>
      <p:sp>
        <p:nvSpPr>
          <p:cNvPr id="25" name="object 25"/>
          <p:cNvSpPr txBox="1">
            <a:spLocks noGrp="1"/>
          </p:cNvSpPr>
          <p:nvPr>
            <p:ph type="title"/>
          </p:nvPr>
        </p:nvSpPr>
        <p:spPr>
          <a:xfrm>
            <a:off x="222910" y="480771"/>
            <a:ext cx="6101715" cy="331470"/>
          </a:xfrm>
          <a:prstGeom prst="rect">
            <a:avLst/>
          </a:prstGeom>
        </p:spPr>
        <p:txBody>
          <a:bodyPr vert="horz" wrap="square" lIns="0" tIns="13335" rIns="0" bIns="0" rtlCol="0">
            <a:spAutoFit/>
          </a:bodyPr>
          <a:lstStyle/>
          <a:p>
            <a:pPr marL="12700">
              <a:lnSpc>
                <a:spcPct val="100000"/>
              </a:lnSpc>
              <a:spcBef>
                <a:spcPts val="105"/>
              </a:spcBef>
            </a:pPr>
            <a:r>
              <a:rPr i="1" dirty="0">
                <a:solidFill>
                  <a:srgbClr val="000000"/>
                </a:solidFill>
                <a:latin typeface="Arial"/>
                <a:cs typeface="Arial"/>
              </a:rPr>
              <a:t>Flow of one packet in an established virtual</a:t>
            </a:r>
            <a:r>
              <a:rPr i="1" spc="-185" dirty="0">
                <a:solidFill>
                  <a:srgbClr val="000000"/>
                </a:solidFill>
                <a:latin typeface="Arial"/>
                <a:cs typeface="Arial"/>
              </a:rPr>
              <a:t> </a:t>
            </a:r>
            <a:r>
              <a:rPr i="1" dirty="0">
                <a:solidFill>
                  <a:srgbClr val="000000"/>
                </a:solidFill>
                <a:latin typeface="Arial"/>
                <a:cs typeface="Arial"/>
              </a:rPr>
              <a:t>circuit</a:t>
            </a:r>
          </a:p>
        </p:txBody>
      </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14</a:t>
            </a:fld>
            <a:endParaRPr spc="-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51607" y="920496"/>
            <a:ext cx="6353810" cy="789940"/>
            <a:chOff x="251607" y="920496"/>
            <a:chExt cx="6353810" cy="789940"/>
          </a:xfrm>
        </p:grpSpPr>
        <p:sp>
          <p:nvSpPr>
            <p:cNvPr id="3" name="object 3"/>
            <p:cNvSpPr/>
            <p:nvPr/>
          </p:nvSpPr>
          <p:spPr>
            <a:xfrm>
              <a:off x="251607" y="1139529"/>
              <a:ext cx="1916905" cy="27379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4143" y="920496"/>
              <a:ext cx="588263" cy="78943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33015" y="920496"/>
              <a:ext cx="1773935" cy="789431"/>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337560" y="920496"/>
              <a:ext cx="3267455" cy="789431"/>
            </a:xfrm>
            <a:prstGeom prst="rect">
              <a:avLst/>
            </a:prstGeom>
            <a:blipFill>
              <a:blip r:embed="rId5"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231140" y="1011681"/>
            <a:ext cx="6139180" cy="452120"/>
          </a:xfrm>
          <a:prstGeom prst="rect">
            <a:avLst/>
          </a:prstGeom>
        </p:spPr>
        <p:txBody>
          <a:bodyPr vert="horz" wrap="square" lIns="0" tIns="12065" rIns="0" bIns="0" rtlCol="0">
            <a:spAutoFit/>
          </a:bodyPr>
          <a:lstStyle/>
          <a:p>
            <a:pPr marL="12700">
              <a:lnSpc>
                <a:spcPct val="100000"/>
              </a:lnSpc>
              <a:spcBef>
                <a:spcPts val="95"/>
              </a:spcBef>
            </a:pPr>
            <a:r>
              <a:rPr sz="2800" spc="-25" dirty="0">
                <a:solidFill>
                  <a:srgbClr val="000000"/>
                </a:solidFill>
                <a:latin typeface="Times New Roman"/>
                <a:cs typeface="Times New Roman"/>
              </a:rPr>
              <a:t>NETWORK-LAYER</a:t>
            </a:r>
            <a:r>
              <a:rPr sz="2800" dirty="0">
                <a:solidFill>
                  <a:srgbClr val="000000"/>
                </a:solidFill>
                <a:latin typeface="Times New Roman"/>
                <a:cs typeface="Times New Roman"/>
              </a:rPr>
              <a:t> </a:t>
            </a:r>
            <a:r>
              <a:rPr sz="2800" spc="-10" dirty="0">
                <a:solidFill>
                  <a:srgbClr val="000000"/>
                </a:solidFill>
                <a:latin typeface="Times New Roman"/>
                <a:cs typeface="Times New Roman"/>
              </a:rPr>
              <a:t>PERFORMANCE</a:t>
            </a:r>
            <a:endParaRPr sz="2800">
              <a:latin typeface="Times New Roman"/>
              <a:cs typeface="Times New Roman"/>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15</a:t>
            </a:fld>
            <a:endParaRPr spc="-5" dirty="0"/>
          </a:p>
        </p:txBody>
      </p:sp>
      <p:sp>
        <p:nvSpPr>
          <p:cNvPr id="8" name="object 8"/>
          <p:cNvSpPr txBox="1"/>
          <p:nvPr/>
        </p:nvSpPr>
        <p:spPr>
          <a:xfrm>
            <a:off x="535940" y="2307462"/>
            <a:ext cx="7921625" cy="1732280"/>
          </a:xfrm>
          <a:prstGeom prst="rect">
            <a:avLst/>
          </a:prstGeom>
        </p:spPr>
        <p:txBody>
          <a:bodyPr vert="horz" wrap="square" lIns="0" tIns="12065" rIns="0" bIns="0" rtlCol="0">
            <a:spAutoFit/>
          </a:bodyPr>
          <a:lstStyle/>
          <a:p>
            <a:pPr marL="12700" marR="5080" algn="just">
              <a:lnSpc>
                <a:spcPct val="100000"/>
              </a:lnSpc>
              <a:spcBef>
                <a:spcPts val="95"/>
              </a:spcBef>
            </a:pPr>
            <a:r>
              <a:rPr sz="2800" b="1" i="1" spc="-5" dirty="0">
                <a:latin typeface="Times New Roman"/>
                <a:cs typeface="Times New Roman"/>
              </a:rPr>
              <a:t>The performance </a:t>
            </a:r>
            <a:r>
              <a:rPr sz="2800" b="1" i="1" dirty="0">
                <a:latin typeface="Times New Roman"/>
                <a:cs typeface="Times New Roman"/>
              </a:rPr>
              <a:t>of </a:t>
            </a:r>
            <a:r>
              <a:rPr sz="2800" b="1" i="1" spc="-5" dirty="0">
                <a:latin typeface="Times New Roman"/>
                <a:cs typeface="Times New Roman"/>
              </a:rPr>
              <a:t>a network can </a:t>
            </a:r>
            <a:r>
              <a:rPr sz="2800" b="1" i="1" dirty="0">
                <a:latin typeface="Times New Roman"/>
                <a:cs typeface="Times New Roman"/>
              </a:rPr>
              <a:t>be </a:t>
            </a:r>
            <a:r>
              <a:rPr sz="2800" b="1" i="1" spc="-5" dirty="0">
                <a:latin typeface="Times New Roman"/>
                <a:cs typeface="Times New Roman"/>
              </a:rPr>
              <a:t>measured in  terms </a:t>
            </a:r>
            <a:r>
              <a:rPr sz="2800" b="1" i="1" dirty="0">
                <a:latin typeface="Times New Roman"/>
                <a:cs typeface="Times New Roman"/>
              </a:rPr>
              <a:t>of </a:t>
            </a:r>
            <a:r>
              <a:rPr sz="2800" b="1" i="1" spc="-20" dirty="0">
                <a:solidFill>
                  <a:srgbClr val="FF0000"/>
                </a:solidFill>
                <a:latin typeface="Times New Roman"/>
                <a:cs typeface="Times New Roman"/>
              </a:rPr>
              <a:t>delay</a:t>
            </a:r>
            <a:r>
              <a:rPr sz="2800" b="1" i="1" spc="-20" dirty="0">
                <a:latin typeface="Times New Roman"/>
                <a:cs typeface="Times New Roman"/>
              </a:rPr>
              <a:t>, </a:t>
            </a:r>
            <a:r>
              <a:rPr sz="2800" b="1" i="1" dirty="0">
                <a:solidFill>
                  <a:srgbClr val="FF0000"/>
                </a:solidFill>
                <a:latin typeface="Times New Roman"/>
                <a:cs typeface="Times New Roman"/>
              </a:rPr>
              <a:t>throughput</a:t>
            </a:r>
            <a:r>
              <a:rPr sz="2800" b="1" i="1" dirty="0">
                <a:latin typeface="Times New Roman"/>
                <a:cs typeface="Times New Roman"/>
              </a:rPr>
              <a:t>, and </a:t>
            </a:r>
            <a:r>
              <a:rPr sz="2800" b="1" i="1" spc="-5" dirty="0">
                <a:solidFill>
                  <a:srgbClr val="FF0000"/>
                </a:solidFill>
                <a:latin typeface="Times New Roman"/>
                <a:cs typeface="Times New Roman"/>
              </a:rPr>
              <a:t>packet </a:t>
            </a:r>
            <a:r>
              <a:rPr sz="2800" b="1" i="1" dirty="0">
                <a:solidFill>
                  <a:srgbClr val="FF0000"/>
                </a:solidFill>
                <a:latin typeface="Times New Roman"/>
                <a:cs typeface="Times New Roman"/>
              </a:rPr>
              <a:t>loss</a:t>
            </a:r>
            <a:r>
              <a:rPr sz="2800" b="1" i="1" dirty="0">
                <a:latin typeface="Times New Roman"/>
                <a:cs typeface="Times New Roman"/>
              </a:rPr>
              <a:t>.  </a:t>
            </a:r>
            <a:r>
              <a:rPr sz="2800" b="1" i="1" spc="-5" dirty="0">
                <a:latin typeface="Times New Roman"/>
                <a:cs typeface="Times New Roman"/>
              </a:rPr>
              <a:t>Congestion control is </a:t>
            </a:r>
            <a:r>
              <a:rPr sz="2800" b="1" i="1" dirty="0">
                <a:latin typeface="Times New Roman"/>
                <a:cs typeface="Times New Roman"/>
              </a:rPr>
              <a:t>an </a:t>
            </a:r>
            <a:r>
              <a:rPr sz="2800" b="1" i="1" spc="-5" dirty="0">
                <a:latin typeface="Times New Roman"/>
                <a:cs typeface="Times New Roman"/>
              </a:rPr>
              <a:t>issue </a:t>
            </a:r>
            <a:r>
              <a:rPr sz="2800" b="1" i="1" dirty="0">
                <a:latin typeface="Times New Roman"/>
                <a:cs typeface="Times New Roman"/>
              </a:rPr>
              <a:t>that </a:t>
            </a:r>
            <a:r>
              <a:rPr sz="2800" b="1" i="1" spc="-5" dirty="0">
                <a:latin typeface="Times New Roman"/>
                <a:cs typeface="Times New Roman"/>
              </a:rPr>
              <a:t>can </a:t>
            </a:r>
            <a:r>
              <a:rPr sz="2800" b="1" i="1" dirty="0">
                <a:latin typeface="Times New Roman"/>
                <a:cs typeface="Times New Roman"/>
              </a:rPr>
              <a:t>improve </a:t>
            </a:r>
            <a:r>
              <a:rPr sz="2800" b="1" i="1" spc="-10" dirty="0">
                <a:latin typeface="Times New Roman"/>
                <a:cs typeface="Times New Roman"/>
              </a:rPr>
              <a:t>the  </a:t>
            </a:r>
            <a:r>
              <a:rPr sz="2800" b="1" i="1" spc="-5" dirty="0">
                <a:latin typeface="Times New Roman"/>
                <a:cs typeface="Times New Roman"/>
              </a:rPr>
              <a:t>performance.</a:t>
            </a:r>
            <a:endParaRPr sz="2800">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6324" y="826421"/>
            <a:ext cx="1138427" cy="44873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07340" y="670686"/>
            <a:ext cx="1117600" cy="574040"/>
          </a:xfrm>
          <a:prstGeom prst="rect">
            <a:avLst/>
          </a:prstGeom>
        </p:spPr>
        <p:txBody>
          <a:bodyPr vert="horz" wrap="square" lIns="0" tIns="12700" rIns="0" bIns="0" rtlCol="0">
            <a:spAutoFit/>
          </a:bodyPr>
          <a:lstStyle/>
          <a:p>
            <a:pPr marL="12700">
              <a:lnSpc>
                <a:spcPct val="100000"/>
              </a:lnSpc>
              <a:spcBef>
                <a:spcPts val="100"/>
              </a:spcBef>
            </a:pPr>
            <a:r>
              <a:rPr sz="3600" i="1" spc="-5" dirty="0">
                <a:solidFill>
                  <a:srgbClr val="FF0000"/>
                </a:solidFill>
                <a:latin typeface="Times New Roman"/>
                <a:cs typeface="Times New Roman"/>
              </a:rPr>
              <a:t>Delay</a:t>
            </a:r>
            <a:endParaRPr sz="360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16</a:t>
            </a:fld>
            <a:endParaRPr spc="-5" dirty="0"/>
          </a:p>
        </p:txBody>
      </p:sp>
      <p:sp>
        <p:nvSpPr>
          <p:cNvPr id="4" name="object 4"/>
          <p:cNvSpPr txBox="1"/>
          <p:nvPr/>
        </p:nvSpPr>
        <p:spPr>
          <a:xfrm>
            <a:off x="612140" y="2231262"/>
            <a:ext cx="7767955" cy="2586355"/>
          </a:xfrm>
          <a:prstGeom prst="rect">
            <a:avLst/>
          </a:prstGeom>
        </p:spPr>
        <p:txBody>
          <a:bodyPr vert="horz" wrap="square" lIns="0" tIns="12065" rIns="0" bIns="0" rtlCol="0">
            <a:spAutoFit/>
          </a:bodyPr>
          <a:lstStyle/>
          <a:p>
            <a:pPr marL="12700" marR="5080">
              <a:lnSpc>
                <a:spcPct val="100000"/>
              </a:lnSpc>
              <a:spcBef>
                <a:spcPts val="95"/>
              </a:spcBef>
              <a:tabLst>
                <a:tab pos="748665" algn="l"/>
                <a:tab pos="1821814" algn="l"/>
                <a:tab pos="2283460" algn="l"/>
                <a:tab pos="2626360" algn="l"/>
                <a:tab pos="3977004" algn="l"/>
                <a:tab pos="4673600" algn="l"/>
                <a:tab pos="5173345" algn="l"/>
                <a:tab pos="6383655" algn="l"/>
                <a:tab pos="7122795" algn="l"/>
              </a:tabLst>
            </a:pPr>
            <a:r>
              <a:rPr sz="2800" b="1" i="1" spc="-5" dirty="0">
                <a:latin typeface="Times New Roman"/>
                <a:cs typeface="Times New Roman"/>
              </a:rPr>
              <a:t>The	del</a:t>
            </a:r>
            <a:r>
              <a:rPr sz="2800" b="1" i="1" dirty="0">
                <a:latin typeface="Times New Roman"/>
                <a:cs typeface="Times New Roman"/>
              </a:rPr>
              <a:t>a</a:t>
            </a:r>
            <a:r>
              <a:rPr sz="2800" b="1" i="1" spc="-5" dirty="0">
                <a:latin typeface="Times New Roman"/>
                <a:cs typeface="Times New Roman"/>
              </a:rPr>
              <a:t>ys</a:t>
            </a:r>
            <a:r>
              <a:rPr sz="2800" b="1" i="1" dirty="0">
                <a:latin typeface="Times New Roman"/>
                <a:cs typeface="Times New Roman"/>
              </a:rPr>
              <a:t>	</a:t>
            </a:r>
            <a:r>
              <a:rPr sz="2800" b="1" i="1" spc="-5" dirty="0">
                <a:latin typeface="Times New Roman"/>
                <a:cs typeface="Times New Roman"/>
              </a:rPr>
              <a:t>in</a:t>
            </a:r>
            <a:r>
              <a:rPr sz="2800" b="1" i="1" dirty="0">
                <a:latin typeface="Times New Roman"/>
                <a:cs typeface="Times New Roman"/>
              </a:rPr>
              <a:t>	</a:t>
            </a:r>
            <a:r>
              <a:rPr sz="2800" b="1" i="1" spc="-5" dirty="0">
                <a:latin typeface="Times New Roman"/>
                <a:cs typeface="Times New Roman"/>
              </a:rPr>
              <a:t>a</a:t>
            </a:r>
            <a:r>
              <a:rPr sz="2800" b="1" i="1" dirty="0">
                <a:latin typeface="Times New Roman"/>
                <a:cs typeface="Times New Roman"/>
              </a:rPr>
              <a:t>	</a:t>
            </a:r>
            <a:r>
              <a:rPr sz="2800" b="1" i="1" spc="-5" dirty="0">
                <a:latin typeface="Times New Roman"/>
                <a:cs typeface="Times New Roman"/>
              </a:rPr>
              <a:t>network</a:t>
            </a:r>
            <a:r>
              <a:rPr sz="2800" b="1" i="1" dirty="0">
                <a:latin typeface="Times New Roman"/>
                <a:cs typeface="Times New Roman"/>
              </a:rPr>
              <a:t>	</a:t>
            </a:r>
            <a:r>
              <a:rPr sz="2800" b="1" i="1" spc="-5" dirty="0">
                <a:latin typeface="Times New Roman"/>
                <a:cs typeface="Times New Roman"/>
              </a:rPr>
              <a:t>can</a:t>
            </a:r>
            <a:r>
              <a:rPr sz="2800" b="1" i="1" dirty="0">
                <a:latin typeface="Times New Roman"/>
                <a:cs typeface="Times New Roman"/>
              </a:rPr>
              <a:t>	b</a:t>
            </a:r>
            <a:r>
              <a:rPr sz="2800" b="1" i="1" spc="-5" dirty="0">
                <a:latin typeface="Times New Roman"/>
                <a:cs typeface="Times New Roman"/>
              </a:rPr>
              <a:t>e</a:t>
            </a:r>
            <a:r>
              <a:rPr sz="2800" b="1" i="1" dirty="0">
                <a:latin typeface="Times New Roman"/>
                <a:cs typeface="Times New Roman"/>
              </a:rPr>
              <a:t>	</a:t>
            </a:r>
            <a:r>
              <a:rPr sz="2800" b="1" i="1" spc="-5" dirty="0">
                <a:latin typeface="Times New Roman"/>
                <a:cs typeface="Times New Roman"/>
              </a:rPr>
              <a:t>d</a:t>
            </a:r>
            <a:r>
              <a:rPr sz="2800" b="1" i="1" dirty="0">
                <a:latin typeface="Times New Roman"/>
                <a:cs typeface="Times New Roman"/>
              </a:rPr>
              <a:t>i</a:t>
            </a:r>
            <a:r>
              <a:rPr sz="2800" b="1" i="1" spc="-5" dirty="0">
                <a:latin typeface="Times New Roman"/>
                <a:cs typeface="Times New Roman"/>
              </a:rPr>
              <a:t>vid</a:t>
            </a:r>
            <a:r>
              <a:rPr sz="2800" b="1" i="1" spc="-20" dirty="0">
                <a:latin typeface="Times New Roman"/>
                <a:cs typeface="Times New Roman"/>
              </a:rPr>
              <a:t>e</a:t>
            </a:r>
            <a:r>
              <a:rPr sz="2800" b="1" i="1" spc="-5" dirty="0">
                <a:latin typeface="Times New Roman"/>
                <a:cs typeface="Times New Roman"/>
              </a:rPr>
              <a:t>d</a:t>
            </a:r>
            <a:r>
              <a:rPr sz="2800" b="1" i="1" dirty="0">
                <a:latin typeface="Times New Roman"/>
                <a:cs typeface="Times New Roman"/>
              </a:rPr>
              <a:t>	</a:t>
            </a:r>
            <a:r>
              <a:rPr sz="2800" b="1" i="1" spc="-5" dirty="0">
                <a:latin typeface="Times New Roman"/>
                <a:cs typeface="Times New Roman"/>
              </a:rPr>
              <a:t>in</a:t>
            </a:r>
            <a:r>
              <a:rPr sz="2800" b="1" i="1" dirty="0">
                <a:latin typeface="Times New Roman"/>
                <a:cs typeface="Times New Roman"/>
              </a:rPr>
              <a:t>t</a:t>
            </a:r>
            <a:r>
              <a:rPr sz="2800" b="1" i="1" spc="-5" dirty="0">
                <a:latin typeface="Times New Roman"/>
                <a:cs typeface="Times New Roman"/>
              </a:rPr>
              <a:t>o</a:t>
            </a:r>
            <a:r>
              <a:rPr sz="2800" b="1" i="1" dirty="0">
                <a:latin typeface="Times New Roman"/>
                <a:cs typeface="Times New Roman"/>
              </a:rPr>
              <a:t>	</a:t>
            </a:r>
            <a:r>
              <a:rPr sz="2800" b="1" i="1" spc="-5" dirty="0">
                <a:latin typeface="Times New Roman"/>
                <a:cs typeface="Times New Roman"/>
              </a:rPr>
              <a:t>four  types:</a:t>
            </a:r>
            <a:endParaRPr sz="2800" dirty="0">
              <a:latin typeface="Times New Roman"/>
              <a:cs typeface="Times New Roman"/>
            </a:endParaRPr>
          </a:p>
          <a:p>
            <a:pPr marL="1134110" indent="-207645">
              <a:lnSpc>
                <a:spcPct val="100000"/>
              </a:lnSpc>
              <a:buClr>
                <a:srgbClr val="000000"/>
              </a:buClr>
              <a:buChar char="-"/>
              <a:tabLst>
                <a:tab pos="1134745" algn="l"/>
              </a:tabLst>
            </a:pPr>
            <a:r>
              <a:rPr sz="2800" b="1" i="1" spc="-5" dirty="0">
                <a:solidFill>
                  <a:srgbClr val="FF0000"/>
                </a:solidFill>
                <a:latin typeface="Times New Roman"/>
                <a:cs typeface="Times New Roman"/>
              </a:rPr>
              <a:t>transmission</a:t>
            </a:r>
            <a:r>
              <a:rPr sz="2800" b="1" i="1" spc="-10" dirty="0">
                <a:solidFill>
                  <a:srgbClr val="FF0000"/>
                </a:solidFill>
                <a:latin typeface="Times New Roman"/>
                <a:cs typeface="Times New Roman"/>
              </a:rPr>
              <a:t> </a:t>
            </a:r>
            <a:r>
              <a:rPr sz="2800" b="1" i="1" spc="-5" dirty="0">
                <a:solidFill>
                  <a:srgbClr val="FF0000"/>
                </a:solidFill>
                <a:latin typeface="Times New Roman"/>
                <a:cs typeface="Times New Roman"/>
              </a:rPr>
              <a:t>delay</a:t>
            </a:r>
            <a:endParaRPr sz="2800" dirty="0">
              <a:latin typeface="Times New Roman"/>
              <a:cs typeface="Times New Roman"/>
            </a:endParaRPr>
          </a:p>
          <a:p>
            <a:pPr marL="1134110" indent="-207645">
              <a:lnSpc>
                <a:spcPct val="100000"/>
              </a:lnSpc>
              <a:buClr>
                <a:srgbClr val="000000"/>
              </a:buClr>
              <a:buChar char="-"/>
              <a:tabLst>
                <a:tab pos="1134745" algn="l"/>
              </a:tabLst>
            </a:pPr>
            <a:r>
              <a:rPr sz="2800" b="1" i="1" dirty="0">
                <a:solidFill>
                  <a:srgbClr val="FF0000"/>
                </a:solidFill>
                <a:latin typeface="Times New Roman"/>
                <a:cs typeface="Times New Roman"/>
              </a:rPr>
              <a:t>propagation</a:t>
            </a:r>
            <a:r>
              <a:rPr sz="2800" b="1" i="1" spc="-25" dirty="0">
                <a:solidFill>
                  <a:srgbClr val="FF0000"/>
                </a:solidFill>
                <a:latin typeface="Times New Roman"/>
                <a:cs typeface="Times New Roman"/>
              </a:rPr>
              <a:t> </a:t>
            </a:r>
            <a:r>
              <a:rPr sz="2800" b="1" i="1" spc="-5" dirty="0">
                <a:solidFill>
                  <a:srgbClr val="FF0000"/>
                </a:solidFill>
                <a:latin typeface="Times New Roman"/>
                <a:cs typeface="Times New Roman"/>
              </a:rPr>
              <a:t>delay</a:t>
            </a:r>
            <a:endParaRPr sz="2800" dirty="0">
              <a:latin typeface="Times New Roman"/>
              <a:cs typeface="Times New Roman"/>
            </a:endParaRPr>
          </a:p>
          <a:p>
            <a:pPr marL="1134110" indent="-207645">
              <a:lnSpc>
                <a:spcPct val="100000"/>
              </a:lnSpc>
              <a:spcBef>
                <a:spcPts val="5"/>
              </a:spcBef>
              <a:buClr>
                <a:srgbClr val="000000"/>
              </a:buClr>
              <a:buChar char="-"/>
              <a:tabLst>
                <a:tab pos="1134745" algn="l"/>
              </a:tabLst>
            </a:pPr>
            <a:r>
              <a:rPr sz="2800" b="1" i="1" spc="-5" dirty="0">
                <a:solidFill>
                  <a:srgbClr val="FF0000"/>
                </a:solidFill>
                <a:latin typeface="Times New Roman"/>
                <a:cs typeface="Times New Roman"/>
              </a:rPr>
              <a:t>processing</a:t>
            </a:r>
            <a:r>
              <a:rPr sz="2800" b="1" i="1" spc="-10" dirty="0">
                <a:solidFill>
                  <a:srgbClr val="FF0000"/>
                </a:solidFill>
                <a:latin typeface="Times New Roman"/>
                <a:cs typeface="Times New Roman"/>
              </a:rPr>
              <a:t> </a:t>
            </a:r>
            <a:r>
              <a:rPr sz="2800" b="1" i="1" spc="-5" dirty="0">
                <a:solidFill>
                  <a:srgbClr val="FF0000"/>
                </a:solidFill>
                <a:latin typeface="Times New Roman"/>
                <a:cs typeface="Times New Roman"/>
              </a:rPr>
              <a:t>delay</a:t>
            </a:r>
            <a:endParaRPr sz="2800" dirty="0">
              <a:latin typeface="Times New Roman"/>
              <a:cs typeface="Times New Roman"/>
            </a:endParaRPr>
          </a:p>
          <a:p>
            <a:pPr marL="1134110" indent="-207645">
              <a:lnSpc>
                <a:spcPct val="100000"/>
              </a:lnSpc>
              <a:buClr>
                <a:srgbClr val="000000"/>
              </a:buClr>
              <a:buChar char="-"/>
              <a:tabLst>
                <a:tab pos="1134745" algn="l"/>
              </a:tabLst>
            </a:pPr>
            <a:r>
              <a:rPr sz="2800" b="1" i="1" spc="-5" dirty="0">
                <a:solidFill>
                  <a:srgbClr val="FF0000"/>
                </a:solidFill>
                <a:latin typeface="Times New Roman"/>
                <a:cs typeface="Times New Roman"/>
              </a:rPr>
              <a:t>queuing</a:t>
            </a:r>
            <a:r>
              <a:rPr sz="2800" b="1" i="1" spc="10" dirty="0">
                <a:solidFill>
                  <a:srgbClr val="FF0000"/>
                </a:solidFill>
                <a:latin typeface="Times New Roman"/>
                <a:cs typeface="Times New Roman"/>
              </a:rPr>
              <a:t> </a:t>
            </a:r>
            <a:r>
              <a:rPr sz="2800" b="1" i="1" spc="-5" dirty="0">
                <a:solidFill>
                  <a:srgbClr val="FF0000"/>
                </a:solidFill>
                <a:latin typeface="Times New Roman"/>
                <a:cs typeface="Times New Roman"/>
              </a:rPr>
              <a:t>delay</a:t>
            </a:r>
            <a:endParaRPr sz="2800" dirty="0">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09735" y="826421"/>
            <a:ext cx="2293411" cy="44873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54939" y="670686"/>
            <a:ext cx="2312670" cy="574040"/>
          </a:xfrm>
          <a:prstGeom prst="rect">
            <a:avLst/>
          </a:prstGeom>
        </p:spPr>
        <p:txBody>
          <a:bodyPr vert="horz" wrap="square" lIns="0" tIns="12700" rIns="0" bIns="0" rtlCol="0">
            <a:spAutoFit/>
          </a:bodyPr>
          <a:lstStyle/>
          <a:p>
            <a:pPr marL="12700">
              <a:lnSpc>
                <a:spcPct val="100000"/>
              </a:lnSpc>
              <a:spcBef>
                <a:spcPts val="100"/>
              </a:spcBef>
            </a:pPr>
            <a:r>
              <a:rPr sz="3600" i="1" spc="-5" dirty="0">
                <a:solidFill>
                  <a:srgbClr val="FF0000"/>
                </a:solidFill>
                <a:latin typeface="Times New Roman"/>
                <a:cs typeface="Times New Roman"/>
              </a:rPr>
              <a:t>Throughput</a:t>
            </a:r>
            <a:endParaRPr sz="360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17</a:t>
            </a:fld>
            <a:endParaRPr spc="-5" dirty="0"/>
          </a:p>
        </p:txBody>
      </p:sp>
      <p:sp>
        <p:nvSpPr>
          <p:cNvPr id="4" name="object 4"/>
          <p:cNvSpPr txBox="1"/>
          <p:nvPr/>
        </p:nvSpPr>
        <p:spPr>
          <a:xfrm>
            <a:off x="459740" y="1774062"/>
            <a:ext cx="7769225" cy="4293235"/>
          </a:xfrm>
          <a:prstGeom prst="rect">
            <a:avLst/>
          </a:prstGeom>
        </p:spPr>
        <p:txBody>
          <a:bodyPr vert="horz" wrap="square" lIns="0" tIns="12065" rIns="0" bIns="0" rtlCol="0">
            <a:spAutoFit/>
          </a:bodyPr>
          <a:lstStyle/>
          <a:p>
            <a:pPr marL="469900" marR="6985" indent="-457834" algn="just">
              <a:lnSpc>
                <a:spcPct val="100000"/>
              </a:lnSpc>
              <a:spcBef>
                <a:spcPts val="95"/>
              </a:spcBef>
              <a:buFont typeface="Times New Roman"/>
              <a:buChar char="-"/>
              <a:tabLst>
                <a:tab pos="470534" algn="l"/>
              </a:tabLst>
            </a:pPr>
            <a:r>
              <a:rPr sz="2800" b="1" i="1" spc="-5" dirty="0">
                <a:latin typeface="Times New Roman"/>
                <a:cs typeface="Times New Roman"/>
              </a:rPr>
              <a:t>is defined </a:t>
            </a:r>
            <a:r>
              <a:rPr sz="2800" b="1" i="1" dirty="0">
                <a:latin typeface="Times New Roman"/>
                <a:cs typeface="Times New Roman"/>
              </a:rPr>
              <a:t>as </a:t>
            </a:r>
            <a:r>
              <a:rPr sz="2800" b="1" i="1" spc="-5" dirty="0">
                <a:latin typeface="Times New Roman"/>
                <a:cs typeface="Times New Roman"/>
              </a:rPr>
              <a:t>the number </a:t>
            </a:r>
            <a:r>
              <a:rPr sz="2800" b="1" i="1" dirty="0">
                <a:latin typeface="Times New Roman"/>
                <a:cs typeface="Times New Roman"/>
              </a:rPr>
              <a:t>of </a:t>
            </a:r>
            <a:r>
              <a:rPr sz="2800" b="1" i="1" spc="-5" dirty="0">
                <a:latin typeface="Times New Roman"/>
                <a:cs typeface="Times New Roman"/>
              </a:rPr>
              <a:t>bits passing through  the point in a second, which is actually the  </a:t>
            </a:r>
            <a:r>
              <a:rPr sz="2800" b="1" i="1" dirty="0">
                <a:latin typeface="Times New Roman"/>
                <a:cs typeface="Times New Roman"/>
              </a:rPr>
              <a:t>transmission rate </a:t>
            </a:r>
            <a:r>
              <a:rPr sz="2800" b="1" i="1" spc="-5" dirty="0">
                <a:latin typeface="Times New Roman"/>
                <a:cs typeface="Times New Roman"/>
              </a:rPr>
              <a:t>of </a:t>
            </a:r>
            <a:r>
              <a:rPr sz="2800" b="1" i="1" dirty="0">
                <a:latin typeface="Times New Roman"/>
                <a:cs typeface="Times New Roman"/>
              </a:rPr>
              <a:t>data at that</a:t>
            </a:r>
            <a:r>
              <a:rPr sz="2800" b="1" i="1" spc="-70" dirty="0">
                <a:latin typeface="Times New Roman"/>
                <a:cs typeface="Times New Roman"/>
              </a:rPr>
              <a:t> </a:t>
            </a:r>
            <a:r>
              <a:rPr sz="2800" b="1" i="1" dirty="0">
                <a:latin typeface="Times New Roman"/>
                <a:cs typeface="Times New Roman"/>
              </a:rPr>
              <a:t>point.</a:t>
            </a:r>
            <a:endParaRPr sz="2800">
              <a:latin typeface="Times New Roman"/>
              <a:cs typeface="Times New Roman"/>
            </a:endParaRPr>
          </a:p>
          <a:p>
            <a:pPr>
              <a:lnSpc>
                <a:spcPct val="100000"/>
              </a:lnSpc>
              <a:spcBef>
                <a:spcPts val="25"/>
              </a:spcBef>
              <a:buFont typeface="Times New Roman"/>
              <a:buChar char="-"/>
            </a:pPr>
            <a:endParaRPr sz="2900">
              <a:latin typeface="Times New Roman"/>
              <a:cs typeface="Times New Roman"/>
            </a:endParaRPr>
          </a:p>
          <a:p>
            <a:pPr marL="469900" marR="5080" indent="-457834" algn="just">
              <a:lnSpc>
                <a:spcPct val="100000"/>
              </a:lnSpc>
              <a:buFont typeface="Times New Roman"/>
              <a:buChar char="-"/>
              <a:tabLst>
                <a:tab pos="470534" algn="l"/>
              </a:tabLst>
            </a:pPr>
            <a:r>
              <a:rPr sz="2800" b="1" i="1" spc="-5" dirty="0">
                <a:latin typeface="Times New Roman"/>
                <a:cs typeface="Times New Roman"/>
              </a:rPr>
              <a:t>In a path from source to destination, a packet  may </a:t>
            </a:r>
            <a:r>
              <a:rPr sz="2800" b="1" i="1" dirty="0">
                <a:latin typeface="Times New Roman"/>
                <a:cs typeface="Times New Roman"/>
              </a:rPr>
              <a:t>pass through </a:t>
            </a:r>
            <a:r>
              <a:rPr sz="2800" b="1" i="1" spc="-5" dirty="0">
                <a:latin typeface="Times New Roman"/>
                <a:cs typeface="Times New Roman"/>
              </a:rPr>
              <a:t>several links (networks), each  with a </a:t>
            </a:r>
            <a:r>
              <a:rPr sz="2800" b="1" i="1" spc="-10" dirty="0">
                <a:latin typeface="Times New Roman"/>
                <a:cs typeface="Times New Roman"/>
              </a:rPr>
              <a:t>different </a:t>
            </a:r>
            <a:r>
              <a:rPr sz="2800" b="1" i="1" spc="-5" dirty="0">
                <a:latin typeface="Times New Roman"/>
                <a:cs typeface="Times New Roman"/>
              </a:rPr>
              <a:t>transmission</a:t>
            </a:r>
            <a:r>
              <a:rPr sz="2800" b="1" i="1" spc="5" dirty="0">
                <a:latin typeface="Times New Roman"/>
                <a:cs typeface="Times New Roman"/>
              </a:rPr>
              <a:t> </a:t>
            </a:r>
            <a:r>
              <a:rPr sz="2800" b="1" i="1" spc="-5" dirty="0">
                <a:latin typeface="Times New Roman"/>
                <a:cs typeface="Times New Roman"/>
              </a:rPr>
              <a:t>rate.</a:t>
            </a:r>
            <a:endParaRPr sz="2800">
              <a:latin typeface="Times New Roman"/>
              <a:cs typeface="Times New Roman"/>
            </a:endParaRPr>
          </a:p>
          <a:p>
            <a:pPr>
              <a:lnSpc>
                <a:spcPct val="100000"/>
              </a:lnSpc>
              <a:spcBef>
                <a:spcPts val="30"/>
              </a:spcBef>
              <a:buFont typeface="Times New Roman"/>
              <a:buChar char="-"/>
            </a:pPr>
            <a:endParaRPr sz="2900">
              <a:latin typeface="Times New Roman"/>
              <a:cs typeface="Times New Roman"/>
            </a:endParaRPr>
          </a:p>
          <a:p>
            <a:pPr marL="469900" marR="6985" indent="-457834" algn="just">
              <a:lnSpc>
                <a:spcPct val="100000"/>
              </a:lnSpc>
              <a:buFont typeface="Times New Roman"/>
              <a:buChar char="-"/>
              <a:tabLst>
                <a:tab pos="470534" algn="l"/>
              </a:tabLst>
            </a:pPr>
            <a:r>
              <a:rPr sz="2800" b="1" i="1" spc="-5" dirty="0">
                <a:latin typeface="Times New Roman"/>
                <a:cs typeface="Times New Roman"/>
              </a:rPr>
              <a:t>How can we determine the throughput </a:t>
            </a:r>
            <a:r>
              <a:rPr sz="2800" b="1" i="1" dirty="0">
                <a:latin typeface="Times New Roman"/>
                <a:cs typeface="Times New Roman"/>
              </a:rPr>
              <a:t>of </a:t>
            </a:r>
            <a:r>
              <a:rPr sz="2800" b="1" i="1" spc="-5" dirty="0">
                <a:latin typeface="Times New Roman"/>
                <a:cs typeface="Times New Roman"/>
              </a:rPr>
              <a:t>the  whole</a:t>
            </a:r>
            <a:r>
              <a:rPr sz="2800" b="1" i="1" spc="-15" dirty="0">
                <a:latin typeface="Times New Roman"/>
                <a:cs typeface="Times New Roman"/>
              </a:rPr>
              <a:t> </a:t>
            </a:r>
            <a:r>
              <a:rPr sz="2800" b="1" i="1" spc="-5" dirty="0">
                <a:latin typeface="Times New Roman"/>
                <a:cs typeface="Times New Roman"/>
              </a:rPr>
              <a:t>path?</a:t>
            </a:r>
            <a:endParaRPr sz="2800">
              <a:latin typeface="Times New Roman"/>
              <a:cs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60782"/>
            <a:ext cx="5792470" cy="330835"/>
          </a:xfrm>
          <a:prstGeom prst="rect">
            <a:avLst/>
          </a:prstGeom>
        </p:spPr>
        <p:txBody>
          <a:bodyPr vert="horz" wrap="square" lIns="0" tIns="12700" rIns="0" bIns="0" rtlCol="0">
            <a:spAutoFit/>
          </a:bodyPr>
          <a:lstStyle/>
          <a:p>
            <a:pPr marL="12700">
              <a:lnSpc>
                <a:spcPct val="100000"/>
              </a:lnSpc>
              <a:spcBef>
                <a:spcPts val="100"/>
              </a:spcBef>
            </a:pPr>
            <a:r>
              <a:rPr i="1" spc="-5" dirty="0">
                <a:solidFill>
                  <a:srgbClr val="000000"/>
                </a:solidFill>
                <a:latin typeface="Arial"/>
                <a:cs typeface="Arial"/>
              </a:rPr>
              <a:t>Throughput </a:t>
            </a:r>
            <a:r>
              <a:rPr i="1" dirty="0">
                <a:solidFill>
                  <a:srgbClr val="000000"/>
                </a:solidFill>
                <a:latin typeface="Arial"/>
                <a:cs typeface="Arial"/>
              </a:rPr>
              <a:t>in a path with three </a:t>
            </a:r>
            <a:r>
              <a:rPr i="1" spc="-5" dirty="0">
                <a:solidFill>
                  <a:srgbClr val="000000"/>
                </a:solidFill>
                <a:latin typeface="Arial"/>
                <a:cs typeface="Arial"/>
              </a:rPr>
              <a:t>links </a:t>
            </a:r>
            <a:r>
              <a:rPr i="1" dirty="0">
                <a:solidFill>
                  <a:srgbClr val="000000"/>
                </a:solidFill>
                <a:latin typeface="Arial"/>
                <a:cs typeface="Arial"/>
              </a:rPr>
              <a:t>in a</a:t>
            </a:r>
            <a:r>
              <a:rPr i="1" spc="-130" dirty="0">
                <a:solidFill>
                  <a:srgbClr val="000000"/>
                </a:solidFill>
                <a:latin typeface="Arial"/>
                <a:cs typeface="Arial"/>
              </a:rPr>
              <a:t> </a:t>
            </a:r>
            <a:r>
              <a:rPr i="1" dirty="0">
                <a:solidFill>
                  <a:srgbClr val="000000"/>
                </a:solidFill>
                <a:latin typeface="Arial"/>
                <a:cs typeface="Arial"/>
              </a:rPr>
              <a:t>series</a:t>
            </a:r>
          </a:p>
        </p:txBody>
      </p:sp>
      <p:sp>
        <p:nvSpPr>
          <p:cNvPr id="3" name="object 3"/>
          <p:cNvSpPr/>
          <p:nvPr/>
        </p:nvSpPr>
        <p:spPr>
          <a:xfrm>
            <a:off x="375925" y="1956297"/>
            <a:ext cx="8559761" cy="113743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33172" y="4200144"/>
            <a:ext cx="8834628" cy="95602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516381" y="965656"/>
            <a:ext cx="1917175" cy="15715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819150" y="3842003"/>
            <a:ext cx="1662670" cy="251459"/>
          </a:xfrm>
          <a:prstGeom prst="rect">
            <a:avLst/>
          </a:prstGeom>
          <a:blipFill>
            <a:blip r:embed="rId5"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18</a:t>
            </a:fld>
            <a:endParaRPr spc="-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223263"/>
            <a:ext cx="4545965" cy="330835"/>
          </a:xfrm>
          <a:prstGeom prst="rect">
            <a:avLst/>
          </a:prstGeom>
        </p:spPr>
        <p:txBody>
          <a:bodyPr vert="horz" wrap="square" lIns="0" tIns="13335" rIns="0" bIns="0" rtlCol="0">
            <a:spAutoFit/>
          </a:bodyPr>
          <a:lstStyle/>
          <a:p>
            <a:pPr marL="12700">
              <a:lnSpc>
                <a:spcPct val="100000"/>
              </a:lnSpc>
              <a:spcBef>
                <a:spcPts val="105"/>
              </a:spcBef>
            </a:pPr>
            <a:r>
              <a:rPr i="1" dirty="0">
                <a:solidFill>
                  <a:srgbClr val="000000"/>
                </a:solidFill>
                <a:latin typeface="Arial"/>
                <a:cs typeface="Arial"/>
              </a:rPr>
              <a:t>A path through the Internet</a:t>
            </a:r>
            <a:r>
              <a:rPr i="1" spc="-195" dirty="0">
                <a:solidFill>
                  <a:srgbClr val="000000"/>
                </a:solidFill>
                <a:latin typeface="Arial"/>
                <a:cs typeface="Arial"/>
              </a:rPr>
              <a:t> </a:t>
            </a:r>
            <a:r>
              <a:rPr i="1" dirty="0">
                <a:solidFill>
                  <a:srgbClr val="000000"/>
                </a:solidFill>
                <a:latin typeface="Arial"/>
                <a:cs typeface="Arial"/>
              </a:rPr>
              <a:t>backbone</a:t>
            </a:r>
          </a:p>
        </p:txBody>
      </p:sp>
      <p:sp>
        <p:nvSpPr>
          <p:cNvPr id="3" name="object 3"/>
          <p:cNvSpPr/>
          <p:nvPr/>
        </p:nvSpPr>
        <p:spPr>
          <a:xfrm>
            <a:off x="533400" y="2540007"/>
            <a:ext cx="7964424" cy="152448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19</a:t>
            </a:fld>
            <a:endParaRPr spc="-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60782"/>
            <a:ext cx="4397375" cy="330835"/>
          </a:xfrm>
          <a:prstGeom prst="rect">
            <a:avLst/>
          </a:prstGeom>
        </p:spPr>
        <p:txBody>
          <a:bodyPr vert="horz" wrap="square" lIns="0" tIns="12700" rIns="0" bIns="0" rtlCol="0">
            <a:spAutoFit/>
          </a:bodyPr>
          <a:lstStyle/>
          <a:p>
            <a:pPr marL="12700">
              <a:lnSpc>
                <a:spcPct val="100000"/>
              </a:lnSpc>
              <a:spcBef>
                <a:spcPts val="100"/>
              </a:spcBef>
            </a:pPr>
            <a:r>
              <a:rPr i="1" dirty="0">
                <a:solidFill>
                  <a:srgbClr val="000000"/>
                </a:solidFill>
                <a:latin typeface="Arial"/>
                <a:cs typeface="Arial"/>
              </a:rPr>
              <a:t>Communication at the network</a:t>
            </a:r>
            <a:r>
              <a:rPr i="1" spc="-155" dirty="0">
                <a:solidFill>
                  <a:srgbClr val="000000"/>
                </a:solidFill>
                <a:latin typeface="Arial"/>
                <a:cs typeface="Arial"/>
              </a:rPr>
              <a:t> </a:t>
            </a:r>
            <a:r>
              <a:rPr i="1" dirty="0">
                <a:solidFill>
                  <a:srgbClr val="000000"/>
                </a:solidFill>
                <a:latin typeface="Arial"/>
                <a:cs typeface="Arial"/>
              </a:rPr>
              <a:t>layer</a:t>
            </a:r>
          </a:p>
        </p:txBody>
      </p:sp>
      <p:grpSp>
        <p:nvGrpSpPr>
          <p:cNvPr id="3" name="object 3"/>
          <p:cNvGrpSpPr/>
          <p:nvPr/>
        </p:nvGrpSpPr>
        <p:grpSpPr>
          <a:xfrm>
            <a:off x="609600" y="926864"/>
            <a:ext cx="6442075" cy="5434965"/>
            <a:chOff x="609600" y="926864"/>
            <a:chExt cx="6442075" cy="5434965"/>
          </a:xfrm>
        </p:grpSpPr>
        <p:sp>
          <p:nvSpPr>
            <p:cNvPr id="4" name="object 4"/>
            <p:cNvSpPr/>
            <p:nvPr/>
          </p:nvSpPr>
          <p:spPr>
            <a:xfrm>
              <a:off x="1905000" y="926864"/>
              <a:ext cx="5146548" cy="54346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218427" y="1418834"/>
              <a:ext cx="2110105" cy="4933315"/>
            </a:xfrm>
            <a:custGeom>
              <a:avLst/>
              <a:gdLst/>
              <a:ahLst/>
              <a:cxnLst/>
              <a:rect l="l" t="t" r="r" b="b"/>
              <a:pathLst>
                <a:path w="2110104" h="4933315">
                  <a:moveTo>
                    <a:pt x="1771387" y="3197910"/>
                  </a:moveTo>
                  <a:lnTo>
                    <a:pt x="1771387" y="4917840"/>
                  </a:lnTo>
                  <a:lnTo>
                    <a:pt x="1786380" y="4932845"/>
                  </a:lnTo>
                  <a:lnTo>
                    <a:pt x="2094728" y="4932845"/>
                  </a:lnTo>
                  <a:lnTo>
                    <a:pt x="2109721" y="4917840"/>
                  </a:lnTo>
                  <a:lnTo>
                    <a:pt x="1801374" y="4917840"/>
                  </a:lnTo>
                  <a:lnTo>
                    <a:pt x="1786380" y="4902836"/>
                  </a:lnTo>
                  <a:lnTo>
                    <a:pt x="1801374" y="4902836"/>
                  </a:lnTo>
                  <a:lnTo>
                    <a:pt x="1801374" y="3212913"/>
                  </a:lnTo>
                  <a:lnTo>
                    <a:pt x="1786380" y="3212913"/>
                  </a:lnTo>
                  <a:lnTo>
                    <a:pt x="1771387" y="3197910"/>
                  </a:lnTo>
                  <a:close/>
                </a:path>
                <a:path w="2110104" h="4933315">
                  <a:moveTo>
                    <a:pt x="1801374" y="4902836"/>
                  </a:moveTo>
                  <a:lnTo>
                    <a:pt x="1786380" y="4902836"/>
                  </a:lnTo>
                  <a:lnTo>
                    <a:pt x="1801374" y="4917840"/>
                  </a:lnTo>
                  <a:lnTo>
                    <a:pt x="1801374" y="4902836"/>
                  </a:lnTo>
                  <a:close/>
                </a:path>
                <a:path w="2110104" h="4933315">
                  <a:moveTo>
                    <a:pt x="2079734" y="4902836"/>
                  </a:moveTo>
                  <a:lnTo>
                    <a:pt x="1801374" y="4902836"/>
                  </a:lnTo>
                  <a:lnTo>
                    <a:pt x="1801374" y="4917840"/>
                  </a:lnTo>
                  <a:lnTo>
                    <a:pt x="2079734" y="4917840"/>
                  </a:lnTo>
                  <a:lnTo>
                    <a:pt x="2079734" y="4902836"/>
                  </a:lnTo>
                  <a:close/>
                </a:path>
                <a:path w="2110104" h="4933315">
                  <a:moveTo>
                    <a:pt x="2109721" y="4472397"/>
                  </a:moveTo>
                  <a:lnTo>
                    <a:pt x="2079734" y="4472397"/>
                  </a:lnTo>
                  <a:lnTo>
                    <a:pt x="2079734" y="4917840"/>
                  </a:lnTo>
                  <a:lnTo>
                    <a:pt x="2094728" y="4902836"/>
                  </a:lnTo>
                  <a:lnTo>
                    <a:pt x="2109721" y="4902836"/>
                  </a:lnTo>
                  <a:lnTo>
                    <a:pt x="2109721" y="4472397"/>
                  </a:lnTo>
                  <a:close/>
                </a:path>
                <a:path w="2110104" h="4933315">
                  <a:moveTo>
                    <a:pt x="2109721" y="4902836"/>
                  </a:moveTo>
                  <a:lnTo>
                    <a:pt x="2094728" y="4902836"/>
                  </a:lnTo>
                  <a:lnTo>
                    <a:pt x="2079734" y="4917840"/>
                  </a:lnTo>
                  <a:lnTo>
                    <a:pt x="2109721" y="4917840"/>
                  </a:lnTo>
                  <a:lnTo>
                    <a:pt x="2109721" y="4902836"/>
                  </a:lnTo>
                  <a:close/>
                </a:path>
                <a:path w="2110104" h="4933315">
                  <a:moveTo>
                    <a:pt x="1382442" y="2328555"/>
                  </a:moveTo>
                  <a:lnTo>
                    <a:pt x="1382442" y="3660235"/>
                  </a:lnTo>
                  <a:lnTo>
                    <a:pt x="1397435" y="3675237"/>
                  </a:lnTo>
                  <a:lnTo>
                    <a:pt x="1609242" y="3675237"/>
                  </a:lnTo>
                  <a:lnTo>
                    <a:pt x="1624236" y="3660235"/>
                  </a:lnTo>
                  <a:lnTo>
                    <a:pt x="1412429" y="3660235"/>
                  </a:lnTo>
                  <a:lnTo>
                    <a:pt x="1397435" y="3645232"/>
                  </a:lnTo>
                  <a:lnTo>
                    <a:pt x="1412429" y="3645232"/>
                  </a:lnTo>
                  <a:lnTo>
                    <a:pt x="1412429" y="2343558"/>
                  </a:lnTo>
                  <a:lnTo>
                    <a:pt x="1397435" y="2343558"/>
                  </a:lnTo>
                  <a:lnTo>
                    <a:pt x="1382442" y="2328555"/>
                  </a:lnTo>
                  <a:close/>
                </a:path>
                <a:path w="2110104" h="4933315">
                  <a:moveTo>
                    <a:pt x="1412429" y="3645232"/>
                  </a:moveTo>
                  <a:lnTo>
                    <a:pt x="1397435" y="3645232"/>
                  </a:lnTo>
                  <a:lnTo>
                    <a:pt x="1412429" y="3660235"/>
                  </a:lnTo>
                  <a:lnTo>
                    <a:pt x="1412429" y="3645232"/>
                  </a:lnTo>
                  <a:close/>
                </a:path>
                <a:path w="2110104" h="4933315">
                  <a:moveTo>
                    <a:pt x="1594249" y="3645232"/>
                  </a:moveTo>
                  <a:lnTo>
                    <a:pt x="1412429" y="3645232"/>
                  </a:lnTo>
                  <a:lnTo>
                    <a:pt x="1412429" y="3660235"/>
                  </a:lnTo>
                  <a:lnTo>
                    <a:pt x="1594249" y="3660235"/>
                  </a:lnTo>
                  <a:lnTo>
                    <a:pt x="1594249" y="3645232"/>
                  </a:lnTo>
                  <a:close/>
                </a:path>
                <a:path w="2110104" h="4933315">
                  <a:moveTo>
                    <a:pt x="1786380" y="3182908"/>
                  </a:moveTo>
                  <a:lnTo>
                    <a:pt x="1609242" y="3182908"/>
                  </a:lnTo>
                  <a:lnTo>
                    <a:pt x="1594249" y="3197910"/>
                  </a:lnTo>
                  <a:lnTo>
                    <a:pt x="1594249" y="3660235"/>
                  </a:lnTo>
                  <a:lnTo>
                    <a:pt x="1609242" y="3645232"/>
                  </a:lnTo>
                  <a:lnTo>
                    <a:pt x="1624236" y="3645232"/>
                  </a:lnTo>
                  <a:lnTo>
                    <a:pt x="1624236" y="3212913"/>
                  </a:lnTo>
                  <a:lnTo>
                    <a:pt x="1609242" y="3212913"/>
                  </a:lnTo>
                  <a:lnTo>
                    <a:pt x="1624236" y="3197910"/>
                  </a:lnTo>
                  <a:lnTo>
                    <a:pt x="1801374" y="3197910"/>
                  </a:lnTo>
                  <a:lnTo>
                    <a:pt x="1786380" y="3182908"/>
                  </a:lnTo>
                  <a:close/>
                </a:path>
                <a:path w="2110104" h="4933315">
                  <a:moveTo>
                    <a:pt x="1624236" y="3645232"/>
                  </a:moveTo>
                  <a:lnTo>
                    <a:pt x="1609242" y="3645232"/>
                  </a:lnTo>
                  <a:lnTo>
                    <a:pt x="1594249" y="3660235"/>
                  </a:lnTo>
                  <a:lnTo>
                    <a:pt x="1624236" y="3660235"/>
                  </a:lnTo>
                  <a:lnTo>
                    <a:pt x="1624236" y="3645232"/>
                  </a:lnTo>
                  <a:close/>
                </a:path>
                <a:path w="2110104" h="4933315">
                  <a:moveTo>
                    <a:pt x="1624236" y="3197910"/>
                  </a:moveTo>
                  <a:lnTo>
                    <a:pt x="1609242" y="3212913"/>
                  </a:lnTo>
                  <a:lnTo>
                    <a:pt x="1624236" y="3212913"/>
                  </a:lnTo>
                  <a:lnTo>
                    <a:pt x="1624236" y="3197910"/>
                  </a:lnTo>
                  <a:close/>
                </a:path>
                <a:path w="2110104" h="4933315">
                  <a:moveTo>
                    <a:pt x="1771387" y="3197910"/>
                  </a:moveTo>
                  <a:lnTo>
                    <a:pt x="1624236" y="3197910"/>
                  </a:lnTo>
                  <a:lnTo>
                    <a:pt x="1624236" y="3212913"/>
                  </a:lnTo>
                  <a:lnTo>
                    <a:pt x="1771387" y="3212913"/>
                  </a:lnTo>
                  <a:lnTo>
                    <a:pt x="1771387" y="3197910"/>
                  </a:lnTo>
                  <a:close/>
                </a:path>
                <a:path w="2110104" h="4933315">
                  <a:moveTo>
                    <a:pt x="1801374" y="3197910"/>
                  </a:moveTo>
                  <a:lnTo>
                    <a:pt x="1771387" y="3197910"/>
                  </a:lnTo>
                  <a:lnTo>
                    <a:pt x="1786380" y="3212913"/>
                  </a:lnTo>
                  <a:lnTo>
                    <a:pt x="1801374" y="3212913"/>
                  </a:lnTo>
                  <a:lnTo>
                    <a:pt x="1801374" y="3197910"/>
                  </a:lnTo>
                  <a:close/>
                </a:path>
                <a:path w="2110104" h="4933315">
                  <a:moveTo>
                    <a:pt x="959745" y="1242582"/>
                  </a:moveTo>
                  <a:lnTo>
                    <a:pt x="959745" y="2814333"/>
                  </a:lnTo>
                  <a:lnTo>
                    <a:pt x="974739" y="2829336"/>
                  </a:lnTo>
                  <a:lnTo>
                    <a:pt x="1214666" y="2829336"/>
                  </a:lnTo>
                  <a:lnTo>
                    <a:pt x="1229660" y="2814333"/>
                  </a:lnTo>
                  <a:lnTo>
                    <a:pt x="989732" y="2814333"/>
                  </a:lnTo>
                  <a:lnTo>
                    <a:pt x="974739" y="2799331"/>
                  </a:lnTo>
                  <a:lnTo>
                    <a:pt x="989732" y="2799331"/>
                  </a:lnTo>
                  <a:lnTo>
                    <a:pt x="989732" y="1257584"/>
                  </a:lnTo>
                  <a:lnTo>
                    <a:pt x="974739" y="1257584"/>
                  </a:lnTo>
                  <a:lnTo>
                    <a:pt x="959745" y="1242582"/>
                  </a:lnTo>
                  <a:close/>
                </a:path>
                <a:path w="2110104" h="4933315">
                  <a:moveTo>
                    <a:pt x="989732" y="2799331"/>
                  </a:moveTo>
                  <a:lnTo>
                    <a:pt x="974739" y="2799331"/>
                  </a:lnTo>
                  <a:lnTo>
                    <a:pt x="989732" y="2814333"/>
                  </a:lnTo>
                  <a:lnTo>
                    <a:pt x="989732" y="2799331"/>
                  </a:lnTo>
                  <a:close/>
                </a:path>
                <a:path w="2110104" h="4933315">
                  <a:moveTo>
                    <a:pt x="1199673" y="2799331"/>
                  </a:moveTo>
                  <a:lnTo>
                    <a:pt x="989732" y="2799331"/>
                  </a:lnTo>
                  <a:lnTo>
                    <a:pt x="989732" y="2814333"/>
                  </a:lnTo>
                  <a:lnTo>
                    <a:pt x="1199673" y="2814333"/>
                  </a:lnTo>
                  <a:lnTo>
                    <a:pt x="1199673" y="2799331"/>
                  </a:lnTo>
                  <a:close/>
                </a:path>
                <a:path w="2110104" h="4933315">
                  <a:moveTo>
                    <a:pt x="1397435" y="2313553"/>
                  </a:moveTo>
                  <a:lnTo>
                    <a:pt x="1214666" y="2313553"/>
                  </a:lnTo>
                  <a:lnTo>
                    <a:pt x="1199673" y="2328555"/>
                  </a:lnTo>
                  <a:lnTo>
                    <a:pt x="1199673" y="2814333"/>
                  </a:lnTo>
                  <a:lnTo>
                    <a:pt x="1214666" y="2799331"/>
                  </a:lnTo>
                  <a:lnTo>
                    <a:pt x="1229660" y="2799331"/>
                  </a:lnTo>
                  <a:lnTo>
                    <a:pt x="1229660" y="2343558"/>
                  </a:lnTo>
                  <a:lnTo>
                    <a:pt x="1214666" y="2343558"/>
                  </a:lnTo>
                  <a:lnTo>
                    <a:pt x="1229660" y="2328555"/>
                  </a:lnTo>
                  <a:lnTo>
                    <a:pt x="1412429" y="2328555"/>
                  </a:lnTo>
                  <a:lnTo>
                    <a:pt x="1397435" y="2313553"/>
                  </a:lnTo>
                  <a:close/>
                </a:path>
                <a:path w="2110104" h="4933315">
                  <a:moveTo>
                    <a:pt x="1229660" y="2799331"/>
                  </a:moveTo>
                  <a:lnTo>
                    <a:pt x="1214666" y="2799331"/>
                  </a:lnTo>
                  <a:lnTo>
                    <a:pt x="1199673" y="2814333"/>
                  </a:lnTo>
                  <a:lnTo>
                    <a:pt x="1229660" y="2814333"/>
                  </a:lnTo>
                  <a:lnTo>
                    <a:pt x="1229660" y="2799331"/>
                  </a:lnTo>
                  <a:close/>
                </a:path>
                <a:path w="2110104" h="4933315">
                  <a:moveTo>
                    <a:pt x="1229660" y="2328555"/>
                  </a:moveTo>
                  <a:lnTo>
                    <a:pt x="1214666" y="2343558"/>
                  </a:lnTo>
                  <a:lnTo>
                    <a:pt x="1229660" y="2343558"/>
                  </a:lnTo>
                  <a:lnTo>
                    <a:pt x="1229660" y="2328555"/>
                  </a:lnTo>
                  <a:close/>
                </a:path>
                <a:path w="2110104" h="4933315">
                  <a:moveTo>
                    <a:pt x="1382442" y="2328555"/>
                  </a:moveTo>
                  <a:lnTo>
                    <a:pt x="1229660" y="2328555"/>
                  </a:lnTo>
                  <a:lnTo>
                    <a:pt x="1229660" y="2343558"/>
                  </a:lnTo>
                  <a:lnTo>
                    <a:pt x="1382442" y="2343558"/>
                  </a:lnTo>
                  <a:lnTo>
                    <a:pt x="1382442" y="2328555"/>
                  </a:lnTo>
                  <a:close/>
                </a:path>
                <a:path w="2110104" h="4933315">
                  <a:moveTo>
                    <a:pt x="1412429" y="2328555"/>
                  </a:moveTo>
                  <a:lnTo>
                    <a:pt x="1382442" y="2328555"/>
                  </a:lnTo>
                  <a:lnTo>
                    <a:pt x="1397435" y="2343558"/>
                  </a:lnTo>
                  <a:lnTo>
                    <a:pt x="1412429" y="2343558"/>
                  </a:lnTo>
                  <a:lnTo>
                    <a:pt x="1412429" y="2328555"/>
                  </a:lnTo>
                  <a:close/>
                </a:path>
                <a:path w="2110104" h="4933315">
                  <a:moveTo>
                    <a:pt x="560457" y="585193"/>
                  </a:moveTo>
                  <a:lnTo>
                    <a:pt x="560457" y="1728360"/>
                  </a:lnTo>
                  <a:lnTo>
                    <a:pt x="575450" y="1743362"/>
                  </a:lnTo>
                  <a:lnTo>
                    <a:pt x="786340" y="1743362"/>
                  </a:lnTo>
                  <a:lnTo>
                    <a:pt x="801333" y="1728360"/>
                  </a:lnTo>
                  <a:lnTo>
                    <a:pt x="590475" y="1728360"/>
                  </a:lnTo>
                  <a:lnTo>
                    <a:pt x="575450" y="1713357"/>
                  </a:lnTo>
                  <a:lnTo>
                    <a:pt x="590475" y="1713357"/>
                  </a:lnTo>
                  <a:lnTo>
                    <a:pt x="590475" y="600195"/>
                  </a:lnTo>
                  <a:lnTo>
                    <a:pt x="575450" y="600195"/>
                  </a:lnTo>
                  <a:lnTo>
                    <a:pt x="560457" y="585193"/>
                  </a:lnTo>
                  <a:close/>
                </a:path>
                <a:path w="2110104" h="4933315">
                  <a:moveTo>
                    <a:pt x="590475" y="1713357"/>
                  </a:moveTo>
                  <a:lnTo>
                    <a:pt x="575450" y="1713357"/>
                  </a:lnTo>
                  <a:lnTo>
                    <a:pt x="590475" y="1728360"/>
                  </a:lnTo>
                  <a:lnTo>
                    <a:pt x="590475" y="1713357"/>
                  </a:lnTo>
                  <a:close/>
                </a:path>
                <a:path w="2110104" h="4933315">
                  <a:moveTo>
                    <a:pt x="771346" y="1713357"/>
                  </a:moveTo>
                  <a:lnTo>
                    <a:pt x="590475" y="1713357"/>
                  </a:lnTo>
                  <a:lnTo>
                    <a:pt x="590475" y="1728360"/>
                  </a:lnTo>
                  <a:lnTo>
                    <a:pt x="771346" y="1728360"/>
                  </a:lnTo>
                  <a:lnTo>
                    <a:pt x="771346" y="1713357"/>
                  </a:lnTo>
                  <a:close/>
                </a:path>
                <a:path w="2110104" h="4933315">
                  <a:moveTo>
                    <a:pt x="974739" y="1227579"/>
                  </a:moveTo>
                  <a:lnTo>
                    <a:pt x="786340" y="1227579"/>
                  </a:lnTo>
                  <a:lnTo>
                    <a:pt x="771346" y="1242582"/>
                  </a:lnTo>
                  <a:lnTo>
                    <a:pt x="771346" y="1728360"/>
                  </a:lnTo>
                  <a:lnTo>
                    <a:pt x="786340" y="1713357"/>
                  </a:lnTo>
                  <a:lnTo>
                    <a:pt x="801333" y="1713357"/>
                  </a:lnTo>
                  <a:lnTo>
                    <a:pt x="801333" y="1257584"/>
                  </a:lnTo>
                  <a:lnTo>
                    <a:pt x="786340" y="1257584"/>
                  </a:lnTo>
                  <a:lnTo>
                    <a:pt x="801333" y="1242582"/>
                  </a:lnTo>
                  <a:lnTo>
                    <a:pt x="989732" y="1242582"/>
                  </a:lnTo>
                  <a:lnTo>
                    <a:pt x="974739" y="1227579"/>
                  </a:lnTo>
                  <a:close/>
                </a:path>
                <a:path w="2110104" h="4933315">
                  <a:moveTo>
                    <a:pt x="801333" y="1713357"/>
                  </a:moveTo>
                  <a:lnTo>
                    <a:pt x="786340" y="1713357"/>
                  </a:lnTo>
                  <a:lnTo>
                    <a:pt x="771346" y="1728360"/>
                  </a:lnTo>
                  <a:lnTo>
                    <a:pt x="801333" y="1728360"/>
                  </a:lnTo>
                  <a:lnTo>
                    <a:pt x="801333" y="1713357"/>
                  </a:lnTo>
                  <a:close/>
                </a:path>
                <a:path w="2110104" h="4933315">
                  <a:moveTo>
                    <a:pt x="801333" y="1242582"/>
                  </a:moveTo>
                  <a:lnTo>
                    <a:pt x="786340" y="1257584"/>
                  </a:lnTo>
                  <a:lnTo>
                    <a:pt x="801333" y="1257584"/>
                  </a:lnTo>
                  <a:lnTo>
                    <a:pt x="801333" y="1242582"/>
                  </a:lnTo>
                  <a:close/>
                </a:path>
                <a:path w="2110104" h="4933315">
                  <a:moveTo>
                    <a:pt x="959745" y="1242582"/>
                  </a:moveTo>
                  <a:lnTo>
                    <a:pt x="801333" y="1242582"/>
                  </a:lnTo>
                  <a:lnTo>
                    <a:pt x="801333" y="1257584"/>
                  </a:lnTo>
                  <a:lnTo>
                    <a:pt x="959745" y="1257584"/>
                  </a:lnTo>
                  <a:lnTo>
                    <a:pt x="959745" y="1242582"/>
                  </a:lnTo>
                  <a:close/>
                </a:path>
                <a:path w="2110104" h="4933315">
                  <a:moveTo>
                    <a:pt x="989732" y="1242582"/>
                  </a:moveTo>
                  <a:lnTo>
                    <a:pt x="959745" y="1242582"/>
                  </a:lnTo>
                  <a:lnTo>
                    <a:pt x="974739" y="1257584"/>
                  </a:lnTo>
                  <a:lnTo>
                    <a:pt x="989732" y="1257584"/>
                  </a:lnTo>
                  <a:lnTo>
                    <a:pt x="989732" y="1242582"/>
                  </a:lnTo>
                  <a:close/>
                </a:path>
                <a:path w="2110104" h="4933315">
                  <a:moveTo>
                    <a:pt x="29991" y="0"/>
                  </a:moveTo>
                  <a:lnTo>
                    <a:pt x="0" y="0"/>
                  </a:lnTo>
                  <a:lnTo>
                    <a:pt x="0" y="1042833"/>
                  </a:lnTo>
                  <a:lnTo>
                    <a:pt x="14995" y="1057836"/>
                  </a:lnTo>
                  <a:lnTo>
                    <a:pt x="398312" y="1057836"/>
                  </a:lnTo>
                  <a:lnTo>
                    <a:pt x="413337" y="1042833"/>
                  </a:lnTo>
                  <a:lnTo>
                    <a:pt x="29991" y="1042833"/>
                  </a:lnTo>
                  <a:lnTo>
                    <a:pt x="14995" y="1027830"/>
                  </a:lnTo>
                  <a:lnTo>
                    <a:pt x="29991" y="1027830"/>
                  </a:lnTo>
                  <a:lnTo>
                    <a:pt x="29991" y="0"/>
                  </a:lnTo>
                  <a:close/>
                </a:path>
                <a:path w="2110104" h="4933315">
                  <a:moveTo>
                    <a:pt x="29991" y="1027830"/>
                  </a:moveTo>
                  <a:lnTo>
                    <a:pt x="14995" y="1027830"/>
                  </a:lnTo>
                  <a:lnTo>
                    <a:pt x="29991" y="1042833"/>
                  </a:lnTo>
                  <a:lnTo>
                    <a:pt x="29991" y="1027830"/>
                  </a:lnTo>
                  <a:close/>
                </a:path>
                <a:path w="2110104" h="4933315">
                  <a:moveTo>
                    <a:pt x="383318" y="1027830"/>
                  </a:moveTo>
                  <a:lnTo>
                    <a:pt x="29991" y="1027830"/>
                  </a:lnTo>
                  <a:lnTo>
                    <a:pt x="29991" y="1042833"/>
                  </a:lnTo>
                  <a:lnTo>
                    <a:pt x="383318" y="1042833"/>
                  </a:lnTo>
                  <a:lnTo>
                    <a:pt x="383318" y="1027830"/>
                  </a:lnTo>
                  <a:close/>
                </a:path>
                <a:path w="2110104" h="4933315">
                  <a:moveTo>
                    <a:pt x="575450" y="570190"/>
                  </a:moveTo>
                  <a:lnTo>
                    <a:pt x="398312" y="570190"/>
                  </a:lnTo>
                  <a:lnTo>
                    <a:pt x="383318" y="585193"/>
                  </a:lnTo>
                  <a:lnTo>
                    <a:pt x="383318" y="1042833"/>
                  </a:lnTo>
                  <a:lnTo>
                    <a:pt x="398312" y="1027830"/>
                  </a:lnTo>
                  <a:lnTo>
                    <a:pt x="413337" y="1027830"/>
                  </a:lnTo>
                  <a:lnTo>
                    <a:pt x="413337" y="600195"/>
                  </a:lnTo>
                  <a:lnTo>
                    <a:pt x="398312" y="600195"/>
                  </a:lnTo>
                  <a:lnTo>
                    <a:pt x="413337" y="585193"/>
                  </a:lnTo>
                  <a:lnTo>
                    <a:pt x="590475" y="585193"/>
                  </a:lnTo>
                  <a:lnTo>
                    <a:pt x="575450" y="570190"/>
                  </a:lnTo>
                  <a:close/>
                </a:path>
                <a:path w="2110104" h="4933315">
                  <a:moveTo>
                    <a:pt x="413337" y="1027830"/>
                  </a:moveTo>
                  <a:lnTo>
                    <a:pt x="398312" y="1027830"/>
                  </a:lnTo>
                  <a:lnTo>
                    <a:pt x="383318" y="1042833"/>
                  </a:lnTo>
                  <a:lnTo>
                    <a:pt x="413337" y="1042833"/>
                  </a:lnTo>
                  <a:lnTo>
                    <a:pt x="413337" y="1027830"/>
                  </a:lnTo>
                  <a:close/>
                </a:path>
                <a:path w="2110104" h="4933315">
                  <a:moveTo>
                    <a:pt x="413337" y="585193"/>
                  </a:moveTo>
                  <a:lnTo>
                    <a:pt x="398312" y="600195"/>
                  </a:lnTo>
                  <a:lnTo>
                    <a:pt x="413337" y="600195"/>
                  </a:lnTo>
                  <a:lnTo>
                    <a:pt x="413337" y="585193"/>
                  </a:lnTo>
                  <a:close/>
                </a:path>
                <a:path w="2110104" h="4933315">
                  <a:moveTo>
                    <a:pt x="560457" y="585193"/>
                  </a:moveTo>
                  <a:lnTo>
                    <a:pt x="413337" y="585193"/>
                  </a:lnTo>
                  <a:lnTo>
                    <a:pt x="413337" y="600195"/>
                  </a:lnTo>
                  <a:lnTo>
                    <a:pt x="560457" y="600195"/>
                  </a:lnTo>
                  <a:lnTo>
                    <a:pt x="560457" y="585193"/>
                  </a:lnTo>
                  <a:close/>
                </a:path>
                <a:path w="2110104" h="4933315">
                  <a:moveTo>
                    <a:pt x="590475" y="585193"/>
                  </a:moveTo>
                  <a:lnTo>
                    <a:pt x="560457" y="585193"/>
                  </a:lnTo>
                  <a:lnTo>
                    <a:pt x="575450" y="600195"/>
                  </a:lnTo>
                  <a:lnTo>
                    <a:pt x="590475" y="600195"/>
                  </a:lnTo>
                  <a:lnTo>
                    <a:pt x="590475" y="585193"/>
                  </a:lnTo>
                  <a:close/>
                </a:path>
              </a:pathLst>
            </a:custGeom>
            <a:solidFill>
              <a:srgbClr val="EC1C23"/>
            </a:solidFill>
          </p:spPr>
          <p:txBody>
            <a:bodyPr wrap="square" lIns="0" tIns="0" rIns="0" bIns="0" rtlCol="0"/>
            <a:lstStyle/>
            <a:p>
              <a:endParaRPr/>
            </a:p>
          </p:txBody>
        </p:sp>
        <p:sp>
          <p:nvSpPr>
            <p:cNvPr id="6" name="object 6"/>
            <p:cNvSpPr/>
            <p:nvPr/>
          </p:nvSpPr>
          <p:spPr>
            <a:xfrm>
              <a:off x="6270041" y="5836823"/>
              <a:ext cx="86228" cy="76911"/>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09600" y="4267199"/>
              <a:ext cx="2290572" cy="1662684"/>
            </a:xfrm>
            <a:prstGeom prst="rect">
              <a:avLst/>
            </a:prstGeom>
            <a:blipFill>
              <a:blip r:embed="rId4" cstate="print"/>
              <a:stretch>
                <a:fillRect/>
              </a:stretch>
            </a:blipFill>
          </p:spPr>
          <p:txBody>
            <a:bodyPr wrap="square" lIns="0" tIns="0" rIns="0" bIns="0" rtlCol="0"/>
            <a:lstStyle/>
            <a:p>
              <a:endParaRPr/>
            </a:p>
          </p:txBody>
        </p:sp>
      </p:gr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2</a:t>
            </a:fld>
            <a:endParaRPr spc="-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713358"/>
            <a:ext cx="4307205" cy="330835"/>
          </a:xfrm>
          <a:prstGeom prst="rect">
            <a:avLst/>
          </a:prstGeom>
        </p:spPr>
        <p:txBody>
          <a:bodyPr vert="horz" wrap="square" lIns="0" tIns="13335" rIns="0" bIns="0" rtlCol="0">
            <a:spAutoFit/>
          </a:bodyPr>
          <a:lstStyle/>
          <a:p>
            <a:pPr marL="12700">
              <a:lnSpc>
                <a:spcPct val="100000"/>
              </a:lnSpc>
              <a:spcBef>
                <a:spcPts val="105"/>
              </a:spcBef>
            </a:pPr>
            <a:r>
              <a:rPr i="1" spc="-5" dirty="0">
                <a:solidFill>
                  <a:srgbClr val="000000"/>
                </a:solidFill>
                <a:latin typeface="Arial"/>
                <a:cs typeface="Arial"/>
              </a:rPr>
              <a:t>Effect </a:t>
            </a:r>
            <a:r>
              <a:rPr i="1" dirty="0">
                <a:solidFill>
                  <a:srgbClr val="000000"/>
                </a:solidFill>
                <a:latin typeface="Arial"/>
                <a:cs typeface="Arial"/>
              </a:rPr>
              <a:t>of throughput in shared</a:t>
            </a:r>
            <a:r>
              <a:rPr i="1" spc="-125" dirty="0">
                <a:solidFill>
                  <a:srgbClr val="000000"/>
                </a:solidFill>
                <a:latin typeface="Arial"/>
                <a:cs typeface="Arial"/>
              </a:rPr>
              <a:t> </a:t>
            </a:r>
            <a:r>
              <a:rPr i="1" spc="-5" dirty="0">
                <a:solidFill>
                  <a:srgbClr val="000000"/>
                </a:solidFill>
                <a:latin typeface="Arial"/>
                <a:cs typeface="Arial"/>
              </a:rPr>
              <a:t>links</a:t>
            </a:r>
          </a:p>
        </p:txBody>
      </p:sp>
      <p:sp>
        <p:nvSpPr>
          <p:cNvPr id="3" name="object 3"/>
          <p:cNvSpPr/>
          <p:nvPr/>
        </p:nvSpPr>
        <p:spPr>
          <a:xfrm>
            <a:off x="508513" y="1915160"/>
            <a:ext cx="8193492" cy="265684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20</a:t>
            </a:fld>
            <a:endParaRPr spc="-5"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06324" y="554736"/>
            <a:ext cx="2578735" cy="1012190"/>
            <a:chOff x="306324" y="554736"/>
            <a:chExt cx="2578735" cy="1012190"/>
          </a:xfrm>
        </p:grpSpPr>
        <p:sp>
          <p:nvSpPr>
            <p:cNvPr id="3" name="object 3"/>
            <p:cNvSpPr/>
            <p:nvPr/>
          </p:nvSpPr>
          <p:spPr>
            <a:xfrm>
              <a:off x="306324" y="829469"/>
              <a:ext cx="1330452" cy="35715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420368" y="554736"/>
              <a:ext cx="1464564" cy="1011936"/>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307340" y="673734"/>
            <a:ext cx="2273300" cy="574040"/>
          </a:xfrm>
          <a:prstGeom prst="rect">
            <a:avLst/>
          </a:prstGeom>
        </p:spPr>
        <p:txBody>
          <a:bodyPr vert="horz" wrap="square" lIns="0" tIns="12700" rIns="0" bIns="0" rtlCol="0">
            <a:spAutoFit/>
          </a:bodyPr>
          <a:lstStyle/>
          <a:p>
            <a:pPr marL="12700">
              <a:lnSpc>
                <a:spcPct val="100000"/>
              </a:lnSpc>
              <a:spcBef>
                <a:spcPts val="100"/>
              </a:spcBef>
            </a:pPr>
            <a:r>
              <a:rPr sz="3600" i="1" dirty="0">
                <a:solidFill>
                  <a:srgbClr val="FF0000"/>
                </a:solidFill>
                <a:latin typeface="Times New Roman"/>
                <a:cs typeface="Times New Roman"/>
              </a:rPr>
              <a:t>Packet</a:t>
            </a:r>
            <a:r>
              <a:rPr sz="3600" i="1" spc="-75" dirty="0">
                <a:solidFill>
                  <a:srgbClr val="FF0000"/>
                </a:solidFill>
                <a:latin typeface="Times New Roman"/>
                <a:cs typeface="Times New Roman"/>
              </a:rPr>
              <a:t> </a:t>
            </a:r>
            <a:r>
              <a:rPr sz="3600" i="1" spc="-5" dirty="0">
                <a:solidFill>
                  <a:srgbClr val="FF0000"/>
                </a:solidFill>
                <a:latin typeface="Times New Roman"/>
                <a:cs typeface="Times New Roman"/>
              </a:rPr>
              <a:t>Loss</a:t>
            </a:r>
            <a:endParaRPr sz="3600">
              <a:latin typeface="Times New Roman"/>
              <a:cs typeface="Times New Roman"/>
            </a:endParaRPr>
          </a:p>
        </p:txBody>
      </p:sp>
      <p:sp>
        <p:nvSpPr>
          <p:cNvPr id="6" name="object 6"/>
          <p:cNvSpPr/>
          <p:nvPr/>
        </p:nvSpPr>
        <p:spPr>
          <a:xfrm>
            <a:off x="381000" y="1293875"/>
            <a:ext cx="7924800" cy="3538854"/>
          </a:xfrm>
          <a:custGeom>
            <a:avLst/>
            <a:gdLst/>
            <a:ahLst/>
            <a:cxnLst/>
            <a:rect l="l" t="t" r="r" b="b"/>
            <a:pathLst>
              <a:path w="7924800" h="3538854">
                <a:moveTo>
                  <a:pt x="7924800" y="0"/>
                </a:moveTo>
                <a:lnTo>
                  <a:pt x="0" y="0"/>
                </a:lnTo>
                <a:lnTo>
                  <a:pt x="0" y="3538728"/>
                </a:lnTo>
                <a:lnTo>
                  <a:pt x="7924800" y="3538728"/>
                </a:lnTo>
                <a:lnTo>
                  <a:pt x="7924800" y="0"/>
                </a:lnTo>
                <a:close/>
              </a:path>
            </a:pathLst>
          </a:custGeom>
          <a:solidFill>
            <a:srgbClr val="FFFFFF"/>
          </a:solidFill>
        </p:spPr>
        <p:txBody>
          <a:bodyPr wrap="square" lIns="0" tIns="0" rIns="0" bIns="0" rtlCol="0"/>
          <a:lstStyle/>
          <a:p>
            <a:endParaRPr/>
          </a:p>
        </p:txBody>
      </p:sp>
      <p:sp>
        <p:nvSpPr>
          <p:cNvPr id="7" name="object 7"/>
          <p:cNvSpPr txBox="1"/>
          <p:nvPr/>
        </p:nvSpPr>
        <p:spPr>
          <a:xfrm>
            <a:off x="459740" y="1314958"/>
            <a:ext cx="7769225" cy="3439795"/>
          </a:xfrm>
          <a:prstGeom prst="rect">
            <a:avLst/>
          </a:prstGeom>
        </p:spPr>
        <p:txBody>
          <a:bodyPr vert="horz" wrap="square" lIns="0" tIns="12065" rIns="0" bIns="0" rtlCol="0">
            <a:spAutoFit/>
          </a:bodyPr>
          <a:lstStyle/>
          <a:p>
            <a:pPr marL="469900" marR="6350" indent="-457834" algn="just">
              <a:lnSpc>
                <a:spcPct val="100000"/>
              </a:lnSpc>
              <a:spcBef>
                <a:spcPts val="95"/>
              </a:spcBef>
              <a:buFont typeface="Times New Roman"/>
              <a:buChar char="-"/>
              <a:tabLst>
                <a:tab pos="470534" algn="l"/>
              </a:tabLst>
            </a:pPr>
            <a:r>
              <a:rPr sz="2800" b="1" i="1" spc="-5" dirty="0">
                <a:latin typeface="Times New Roman"/>
                <a:cs typeface="Times New Roman"/>
              </a:rPr>
              <a:t>Another issue </a:t>
            </a:r>
            <a:r>
              <a:rPr sz="2800" b="1" i="1" dirty="0">
                <a:latin typeface="Times New Roman"/>
                <a:cs typeface="Times New Roman"/>
              </a:rPr>
              <a:t>that </a:t>
            </a:r>
            <a:r>
              <a:rPr sz="2800" b="1" i="1" spc="-5" dirty="0">
                <a:latin typeface="Times New Roman"/>
                <a:cs typeface="Times New Roman"/>
              </a:rPr>
              <a:t>severely </a:t>
            </a:r>
            <a:r>
              <a:rPr sz="2800" b="1" i="1" spc="-10" dirty="0">
                <a:latin typeface="Times New Roman"/>
                <a:cs typeface="Times New Roman"/>
              </a:rPr>
              <a:t>affects </a:t>
            </a:r>
            <a:r>
              <a:rPr sz="2800" b="1" i="1" spc="-5" dirty="0">
                <a:latin typeface="Times New Roman"/>
                <a:cs typeface="Times New Roman"/>
              </a:rPr>
              <a:t>the  performance </a:t>
            </a:r>
            <a:r>
              <a:rPr sz="2800" b="1" i="1" dirty="0">
                <a:latin typeface="Times New Roman"/>
                <a:cs typeface="Times New Roman"/>
              </a:rPr>
              <a:t>of </a:t>
            </a:r>
            <a:r>
              <a:rPr sz="2800" b="1" i="1" spc="-5" dirty="0">
                <a:latin typeface="Times New Roman"/>
                <a:cs typeface="Times New Roman"/>
              </a:rPr>
              <a:t>communication is the number </a:t>
            </a:r>
            <a:r>
              <a:rPr sz="2800" b="1" i="1" dirty="0">
                <a:latin typeface="Times New Roman"/>
                <a:cs typeface="Times New Roman"/>
              </a:rPr>
              <a:t>of  </a:t>
            </a:r>
            <a:r>
              <a:rPr sz="2800" b="1" i="1" spc="-5" dirty="0">
                <a:latin typeface="Times New Roman"/>
                <a:cs typeface="Times New Roman"/>
              </a:rPr>
              <a:t>packets lost during</a:t>
            </a:r>
            <a:r>
              <a:rPr sz="2800" b="1" i="1" spc="-20" dirty="0">
                <a:latin typeface="Times New Roman"/>
                <a:cs typeface="Times New Roman"/>
              </a:rPr>
              <a:t> </a:t>
            </a:r>
            <a:r>
              <a:rPr sz="2800" b="1" i="1" dirty="0">
                <a:latin typeface="Times New Roman"/>
                <a:cs typeface="Times New Roman"/>
              </a:rPr>
              <a:t>transmission.</a:t>
            </a:r>
            <a:endParaRPr sz="2800">
              <a:latin typeface="Times New Roman"/>
              <a:cs typeface="Times New Roman"/>
            </a:endParaRPr>
          </a:p>
          <a:p>
            <a:pPr>
              <a:lnSpc>
                <a:spcPct val="100000"/>
              </a:lnSpc>
              <a:spcBef>
                <a:spcPts val="30"/>
              </a:spcBef>
              <a:buFont typeface="Times New Roman"/>
              <a:buChar char="-"/>
            </a:pPr>
            <a:endParaRPr sz="2900">
              <a:latin typeface="Times New Roman"/>
              <a:cs typeface="Times New Roman"/>
            </a:endParaRPr>
          </a:p>
          <a:p>
            <a:pPr marL="469900" marR="5080" indent="-457834" algn="just">
              <a:lnSpc>
                <a:spcPct val="100000"/>
              </a:lnSpc>
              <a:buFont typeface="Times New Roman"/>
              <a:buChar char="-"/>
              <a:tabLst>
                <a:tab pos="470534" algn="l"/>
              </a:tabLst>
            </a:pPr>
            <a:r>
              <a:rPr sz="2800" b="1" i="1" spc="-5" dirty="0">
                <a:latin typeface="Times New Roman"/>
                <a:cs typeface="Times New Roman"/>
              </a:rPr>
              <a:t>The </a:t>
            </a:r>
            <a:r>
              <a:rPr sz="2800" b="1" i="1" spc="-10" dirty="0">
                <a:latin typeface="Times New Roman"/>
                <a:cs typeface="Times New Roman"/>
              </a:rPr>
              <a:t>effect </a:t>
            </a:r>
            <a:r>
              <a:rPr sz="2800" b="1" i="1" dirty="0">
                <a:latin typeface="Times New Roman"/>
                <a:cs typeface="Times New Roman"/>
              </a:rPr>
              <a:t>of </a:t>
            </a:r>
            <a:r>
              <a:rPr sz="2800" b="1" i="1" spc="-5" dirty="0">
                <a:latin typeface="Times New Roman"/>
                <a:cs typeface="Times New Roman"/>
              </a:rPr>
              <a:t>packet loss </a:t>
            </a:r>
            <a:r>
              <a:rPr sz="2800" b="1" i="1" dirty="0">
                <a:latin typeface="Times New Roman"/>
                <a:cs typeface="Times New Roman"/>
              </a:rPr>
              <a:t>on </a:t>
            </a:r>
            <a:r>
              <a:rPr sz="2800" b="1" i="1" spc="-10" dirty="0">
                <a:latin typeface="Times New Roman"/>
                <a:cs typeface="Times New Roman"/>
              </a:rPr>
              <a:t>the </a:t>
            </a:r>
            <a:r>
              <a:rPr sz="2800" b="1" i="1" spc="-5" dirty="0">
                <a:latin typeface="Times New Roman"/>
                <a:cs typeface="Times New Roman"/>
              </a:rPr>
              <a:t>Internet network  layer is </a:t>
            </a:r>
            <a:r>
              <a:rPr sz="2800" b="1" i="1" dirty="0">
                <a:latin typeface="Times New Roman"/>
                <a:cs typeface="Times New Roman"/>
              </a:rPr>
              <a:t>that </a:t>
            </a:r>
            <a:r>
              <a:rPr sz="2800" b="1" i="1" spc="-5" dirty="0">
                <a:latin typeface="Times New Roman"/>
                <a:cs typeface="Times New Roman"/>
              </a:rPr>
              <a:t>the packet needs to </a:t>
            </a:r>
            <a:r>
              <a:rPr sz="2800" b="1" i="1" dirty="0">
                <a:latin typeface="Times New Roman"/>
                <a:cs typeface="Times New Roman"/>
              </a:rPr>
              <a:t>be </a:t>
            </a:r>
            <a:r>
              <a:rPr sz="2800" b="1" i="1" spc="-5" dirty="0">
                <a:latin typeface="Times New Roman"/>
                <a:cs typeface="Times New Roman"/>
              </a:rPr>
              <a:t>resent, which  in </a:t>
            </a:r>
            <a:r>
              <a:rPr sz="2800" b="1" i="1" dirty="0">
                <a:latin typeface="Times New Roman"/>
                <a:cs typeface="Times New Roman"/>
              </a:rPr>
              <a:t>turn </a:t>
            </a:r>
            <a:r>
              <a:rPr sz="2800" b="1" i="1" spc="-5" dirty="0">
                <a:latin typeface="Times New Roman"/>
                <a:cs typeface="Times New Roman"/>
              </a:rPr>
              <a:t>may create overflow and cause more  packet</a:t>
            </a:r>
            <a:r>
              <a:rPr sz="2800" b="1" i="1" spc="-20" dirty="0">
                <a:latin typeface="Times New Roman"/>
                <a:cs typeface="Times New Roman"/>
              </a:rPr>
              <a:t> </a:t>
            </a:r>
            <a:r>
              <a:rPr sz="2800" b="1" i="1" dirty="0">
                <a:latin typeface="Times New Roman"/>
                <a:cs typeface="Times New Roman"/>
              </a:rPr>
              <a:t>loss.</a:t>
            </a:r>
            <a:endParaRPr sz="280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21</a:t>
            </a:fld>
            <a:endParaRPr spc="-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681719" cy="492443"/>
          </a:xfrm>
        </p:spPr>
        <p:txBody>
          <a:bodyPr/>
          <a:lstStyle/>
          <a:p>
            <a:r>
              <a:rPr lang="en-US" sz="3200" dirty="0" smtClean="0"/>
              <a:t>Congestion control</a:t>
            </a:r>
            <a:endParaRPr lang="en-IN" sz="3200" dirty="0"/>
          </a:p>
        </p:txBody>
      </p:sp>
      <p:pic>
        <p:nvPicPr>
          <p:cNvPr id="4" name="Picture 3"/>
          <p:cNvPicPr>
            <a:picLocks noChangeAspect="1"/>
          </p:cNvPicPr>
          <p:nvPr/>
        </p:nvPicPr>
        <p:blipFill>
          <a:blip r:embed="rId2"/>
          <a:stretch>
            <a:fillRect/>
          </a:stretch>
        </p:blipFill>
        <p:spPr>
          <a:xfrm>
            <a:off x="1207134" y="1981200"/>
            <a:ext cx="6877050" cy="4524375"/>
          </a:xfrm>
          <a:prstGeom prst="rect">
            <a:avLst/>
          </a:prstGeom>
        </p:spPr>
      </p:pic>
      <p:sp>
        <p:nvSpPr>
          <p:cNvPr id="5" name="Rectangle 4"/>
          <p:cNvSpPr/>
          <p:nvPr/>
        </p:nvSpPr>
        <p:spPr>
          <a:xfrm>
            <a:off x="921384" y="1180356"/>
            <a:ext cx="7162800" cy="646331"/>
          </a:xfrm>
          <a:prstGeom prst="rect">
            <a:avLst/>
          </a:prstGeom>
        </p:spPr>
        <p:txBody>
          <a:bodyPr wrap="square">
            <a:spAutoFit/>
          </a:bodyPr>
          <a:lstStyle/>
          <a:p>
            <a:r>
              <a:rPr lang="en-US" b="0" i="0" dirty="0" smtClean="0">
                <a:solidFill>
                  <a:srgbClr val="273239"/>
                </a:solidFill>
                <a:effectLst/>
                <a:latin typeface="urw-din"/>
              </a:rPr>
              <a:t>A state occurs in the network layer when the message traffic is so heavy that it slows down network response time.</a:t>
            </a:r>
            <a:endParaRPr lang="en-IN" dirty="0"/>
          </a:p>
        </p:txBody>
      </p:sp>
    </p:spTree>
    <p:extLst>
      <p:ext uri="{BB962C8B-B14F-4D97-AF65-F5344CB8AC3E}">
        <p14:creationId xmlns:p14="http://schemas.microsoft.com/office/powerpoint/2010/main" val="1510629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402317608"/>
              </p:ext>
            </p:extLst>
          </p:nvPr>
        </p:nvGraphicFramePr>
        <p:xfrm>
          <a:off x="1524000" y="228600"/>
          <a:ext cx="60198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1981200" y="5096376"/>
            <a:ext cx="5681663" cy="1542048"/>
          </a:xfrm>
          <a:prstGeom prst="rect">
            <a:avLst/>
          </a:prstGeom>
        </p:spPr>
      </p:pic>
    </p:spTree>
    <p:extLst>
      <p:ext uri="{BB962C8B-B14F-4D97-AF65-F5344CB8AC3E}">
        <p14:creationId xmlns:p14="http://schemas.microsoft.com/office/powerpoint/2010/main" val="2776961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81000" y="457200"/>
            <a:ext cx="3415665" cy="513715"/>
          </a:xfrm>
          <a:prstGeom prst="rect">
            <a:avLst/>
          </a:prstGeom>
        </p:spPr>
        <p:txBody>
          <a:bodyPr vert="horz" wrap="square" lIns="0" tIns="13335" rIns="0" bIns="0" rtlCol="0">
            <a:spAutoFit/>
          </a:bodyPr>
          <a:lstStyle/>
          <a:p>
            <a:pPr marL="12700">
              <a:lnSpc>
                <a:spcPct val="100000"/>
              </a:lnSpc>
              <a:spcBef>
                <a:spcPts val="105"/>
              </a:spcBef>
              <a:tabLst>
                <a:tab pos="1006475" algn="l"/>
              </a:tabLst>
            </a:pPr>
            <a:r>
              <a:rPr sz="3200" dirty="0">
                <a:solidFill>
                  <a:srgbClr val="000000"/>
                </a:solidFill>
                <a:latin typeface="Times New Roman"/>
                <a:cs typeface="Times New Roman"/>
              </a:rPr>
              <a:t>IPv4	ADD</a:t>
            </a:r>
            <a:r>
              <a:rPr sz="3200" spc="5" dirty="0">
                <a:solidFill>
                  <a:srgbClr val="000000"/>
                </a:solidFill>
                <a:latin typeface="Times New Roman"/>
                <a:cs typeface="Times New Roman"/>
              </a:rPr>
              <a:t>R</a:t>
            </a:r>
            <a:r>
              <a:rPr sz="3200" dirty="0">
                <a:solidFill>
                  <a:srgbClr val="000000"/>
                </a:solidFill>
                <a:latin typeface="Times New Roman"/>
                <a:cs typeface="Times New Roman"/>
              </a:rPr>
              <a:t>ES</a:t>
            </a:r>
            <a:r>
              <a:rPr sz="3200" spc="-15" dirty="0">
                <a:solidFill>
                  <a:srgbClr val="000000"/>
                </a:solidFill>
                <a:latin typeface="Times New Roman"/>
                <a:cs typeface="Times New Roman"/>
              </a:rPr>
              <a:t>S</a:t>
            </a:r>
            <a:r>
              <a:rPr sz="3200" dirty="0">
                <a:solidFill>
                  <a:srgbClr val="000000"/>
                </a:solidFill>
                <a:latin typeface="Times New Roman"/>
                <a:cs typeface="Times New Roman"/>
              </a:rPr>
              <a:t>ES</a:t>
            </a:r>
            <a:endParaRPr sz="3200" dirty="0">
              <a:latin typeface="Times New Roman"/>
              <a:cs typeface="Times New Roman"/>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24</a:t>
            </a:fld>
            <a:endParaRPr spc="-5" dirty="0"/>
          </a:p>
        </p:txBody>
      </p:sp>
      <p:sp>
        <p:nvSpPr>
          <p:cNvPr id="6" name="object 6"/>
          <p:cNvSpPr txBox="1"/>
          <p:nvPr/>
        </p:nvSpPr>
        <p:spPr>
          <a:xfrm>
            <a:off x="599642" y="1066800"/>
            <a:ext cx="8315757" cy="4351832"/>
          </a:xfrm>
          <a:prstGeom prst="rect">
            <a:avLst/>
          </a:prstGeom>
        </p:spPr>
        <p:txBody>
          <a:bodyPr vert="horz" wrap="square" lIns="0" tIns="12065" rIns="0" bIns="0" rtlCol="0">
            <a:spAutoFit/>
          </a:bodyPr>
          <a:lstStyle/>
          <a:p>
            <a:pPr marL="469265" marR="5080" indent="-457200" algn="just">
              <a:lnSpc>
                <a:spcPct val="100000"/>
              </a:lnSpc>
              <a:spcBef>
                <a:spcPts val="95"/>
              </a:spcBef>
              <a:buFont typeface="Times New Roman"/>
              <a:buChar char="-"/>
              <a:tabLst>
                <a:tab pos="469900" algn="l"/>
              </a:tabLst>
            </a:pPr>
            <a:r>
              <a:rPr sz="2800" b="1" i="1" spc="-5" dirty="0">
                <a:latin typeface="Times New Roman"/>
                <a:cs typeface="Times New Roman"/>
              </a:rPr>
              <a:t>The identifier used </a:t>
            </a:r>
            <a:r>
              <a:rPr sz="2800" b="1" i="1" spc="-10" dirty="0">
                <a:latin typeface="Times New Roman"/>
                <a:cs typeface="Times New Roman"/>
              </a:rPr>
              <a:t>in </a:t>
            </a:r>
            <a:r>
              <a:rPr sz="2800" b="1" i="1" spc="-5" dirty="0">
                <a:latin typeface="Times New Roman"/>
                <a:cs typeface="Times New Roman"/>
              </a:rPr>
              <a:t>the IP layer </a:t>
            </a:r>
            <a:r>
              <a:rPr sz="2800" b="1" i="1" dirty="0">
                <a:latin typeface="Times New Roman"/>
                <a:cs typeface="Times New Roman"/>
              </a:rPr>
              <a:t>of </a:t>
            </a:r>
            <a:r>
              <a:rPr sz="2800" b="1" i="1" spc="-5" dirty="0">
                <a:latin typeface="Times New Roman"/>
                <a:cs typeface="Times New Roman"/>
              </a:rPr>
              <a:t>the TCP/IP  protocol suite to identify the connection </a:t>
            </a:r>
            <a:r>
              <a:rPr sz="2800" b="1" i="1" dirty="0">
                <a:latin typeface="Times New Roman"/>
                <a:cs typeface="Times New Roman"/>
              </a:rPr>
              <a:t>of </a:t>
            </a:r>
            <a:r>
              <a:rPr sz="2800" b="1" i="1" spc="-5" dirty="0">
                <a:latin typeface="Times New Roman"/>
                <a:cs typeface="Times New Roman"/>
              </a:rPr>
              <a:t>each  device to the</a:t>
            </a:r>
            <a:r>
              <a:rPr sz="2800" b="1" i="1" spc="-10" dirty="0">
                <a:latin typeface="Times New Roman"/>
                <a:cs typeface="Times New Roman"/>
              </a:rPr>
              <a:t> </a:t>
            </a:r>
            <a:r>
              <a:rPr sz="2800" b="1" i="1" spc="-5" dirty="0">
                <a:latin typeface="Times New Roman"/>
                <a:cs typeface="Times New Roman"/>
              </a:rPr>
              <a:t>Internet.</a:t>
            </a:r>
            <a:endParaRPr sz="2800" dirty="0">
              <a:latin typeface="Times New Roman"/>
              <a:cs typeface="Times New Roman"/>
            </a:endParaRPr>
          </a:p>
          <a:p>
            <a:pPr>
              <a:lnSpc>
                <a:spcPct val="100000"/>
              </a:lnSpc>
              <a:spcBef>
                <a:spcPts val="25"/>
              </a:spcBef>
              <a:buFont typeface="Times New Roman"/>
              <a:buChar char="-"/>
            </a:pPr>
            <a:endParaRPr sz="2900" dirty="0">
              <a:latin typeface="Times New Roman"/>
              <a:cs typeface="Times New Roman"/>
            </a:endParaRPr>
          </a:p>
          <a:p>
            <a:pPr marL="469265" marR="16510" indent="-457200" algn="just">
              <a:lnSpc>
                <a:spcPct val="100000"/>
              </a:lnSpc>
              <a:spcBef>
                <a:spcPts val="5"/>
              </a:spcBef>
              <a:buFont typeface="Times New Roman"/>
              <a:buChar char="-"/>
              <a:tabLst>
                <a:tab pos="469900" algn="l"/>
              </a:tabLst>
            </a:pPr>
            <a:r>
              <a:rPr sz="2800" b="1" i="1" spc="-10" dirty="0">
                <a:latin typeface="Times New Roman"/>
                <a:cs typeface="Times New Roman"/>
              </a:rPr>
              <a:t>An </a:t>
            </a:r>
            <a:r>
              <a:rPr sz="2800" b="1" i="1" spc="-5" dirty="0">
                <a:latin typeface="Times New Roman"/>
                <a:cs typeface="Times New Roman"/>
              </a:rPr>
              <a:t>IPv4 address is a </a:t>
            </a:r>
            <a:r>
              <a:rPr sz="2800" b="1" i="1" dirty="0">
                <a:latin typeface="Times New Roman"/>
                <a:cs typeface="Times New Roman"/>
              </a:rPr>
              <a:t>32-bit </a:t>
            </a:r>
            <a:r>
              <a:rPr sz="2800" b="1" i="1" spc="-5" dirty="0">
                <a:latin typeface="Times New Roman"/>
                <a:cs typeface="Times New Roman"/>
              </a:rPr>
              <a:t>address that uniquely  and universally defines the connection of a host or  a router to the</a:t>
            </a:r>
            <a:r>
              <a:rPr sz="2800" b="1" i="1" dirty="0">
                <a:latin typeface="Times New Roman"/>
                <a:cs typeface="Times New Roman"/>
              </a:rPr>
              <a:t> </a:t>
            </a:r>
            <a:r>
              <a:rPr sz="2800" b="1" i="1" spc="-5" dirty="0">
                <a:latin typeface="Times New Roman"/>
                <a:cs typeface="Times New Roman"/>
              </a:rPr>
              <a:t>Internet.</a:t>
            </a:r>
            <a:endParaRPr sz="2800" dirty="0">
              <a:latin typeface="Times New Roman"/>
              <a:cs typeface="Times New Roman"/>
            </a:endParaRPr>
          </a:p>
          <a:p>
            <a:pPr>
              <a:lnSpc>
                <a:spcPct val="100000"/>
              </a:lnSpc>
              <a:spcBef>
                <a:spcPts val="25"/>
              </a:spcBef>
              <a:buFont typeface="Times New Roman"/>
              <a:buChar char="-"/>
            </a:pPr>
            <a:endParaRPr sz="2900" dirty="0">
              <a:latin typeface="Times New Roman"/>
              <a:cs typeface="Times New Roman"/>
            </a:endParaRPr>
          </a:p>
          <a:p>
            <a:pPr marL="469265" marR="15875" indent="-457200" algn="just">
              <a:lnSpc>
                <a:spcPct val="100000"/>
              </a:lnSpc>
              <a:buFont typeface="Times New Roman"/>
              <a:buChar char="-"/>
              <a:tabLst>
                <a:tab pos="469900" algn="l"/>
              </a:tabLst>
            </a:pPr>
            <a:r>
              <a:rPr sz="2800" b="1" i="1" spc="-5" dirty="0">
                <a:latin typeface="Times New Roman"/>
                <a:cs typeface="Times New Roman"/>
              </a:rPr>
              <a:t>The </a:t>
            </a:r>
            <a:r>
              <a:rPr sz="2800" b="1" i="1" spc="5" dirty="0">
                <a:latin typeface="Times New Roman"/>
                <a:cs typeface="Times New Roman"/>
              </a:rPr>
              <a:t>IP </a:t>
            </a:r>
            <a:r>
              <a:rPr sz="2800" b="1" i="1" spc="-5" dirty="0">
                <a:latin typeface="Times New Roman"/>
                <a:cs typeface="Times New Roman"/>
              </a:rPr>
              <a:t>address is </a:t>
            </a:r>
            <a:r>
              <a:rPr sz="2800" b="1" i="1" spc="-10" dirty="0">
                <a:latin typeface="Times New Roman"/>
                <a:cs typeface="Times New Roman"/>
              </a:rPr>
              <a:t>the </a:t>
            </a:r>
            <a:r>
              <a:rPr sz="2800" b="1" i="1" spc="-5" dirty="0">
                <a:latin typeface="Times New Roman"/>
                <a:cs typeface="Times New Roman"/>
              </a:rPr>
              <a:t>address of the connection,  </a:t>
            </a:r>
            <a:r>
              <a:rPr sz="2800" b="1" i="1" dirty="0">
                <a:latin typeface="Times New Roman"/>
                <a:cs typeface="Times New Roman"/>
              </a:rPr>
              <a:t>not </a:t>
            </a:r>
            <a:r>
              <a:rPr sz="2800" b="1" i="1" spc="-5" dirty="0">
                <a:latin typeface="Times New Roman"/>
                <a:cs typeface="Times New Roman"/>
              </a:rPr>
              <a:t>the </a:t>
            </a:r>
            <a:r>
              <a:rPr sz="2800" b="1" i="1" dirty="0">
                <a:latin typeface="Times New Roman"/>
                <a:cs typeface="Times New Roman"/>
              </a:rPr>
              <a:t>host or </a:t>
            </a:r>
            <a:r>
              <a:rPr sz="2800" b="1" i="1" spc="-5" dirty="0">
                <a:latin typeface="Times New Roman"/>
                <a:cs typeface="Times New Roman"/>
              </a:rPr>
              <a:t>the</a:t>
            </a:r>
            <a:r>
              <a:rPr sz="2800" b="1" i="1" spc="-25" dirty="0">
                <a:latin typeface="Times New Roman"/>
                <a:cs typeface="Times New Roman"/>
              </a:rPr>
              <a:t> router.</a:t>
            </a:r>
            <a:endParaRPr sz="2800" dirty="0">
              <a:latin typeface="Times New Roman"/>
              <a:cs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60782"/>
            <a:ext cx="5325745" cy="330835"/>
          </a:xfrm>
          <a:prstGeom prst="rect">
            <a:avLst/>
          </a:prstGeom>
        </p:spPr>
        <p:txBody>
          <a:bodyPr vert="horz" wrap="square" lIns="0" tIns="12700" rIns="0" bIns="0" rtlCol="0">
            <a:spAutoFit/>
          </a:bodyPr>
          <a:lstStyle/>
          <a:p>
            <a:pPr marL="12700">
              <a:lnSpc>
                <a:spcPct val="100000"/>
              </a:lnSpc>
              <a:spcBef>
                <a:spcPts val="100"/>
              </a:spcBef>
            </a:pPr>
            <a:r>
              <a:rPr i="1" dirty="0">
                <a:solidFill>
                  <a:srgbClr val="000000"/>
                </a:solidFill>
                <a:latin typeface="Arial"/>
                <a:cs typeface="Arial"/>
              </a:rPr>
              <a:t>Three </a:t>
            </a:r>
            <a:r>
              <a:rPr i="1" spc="-5" dirty="0">
                <a:solidFill>
                  <a:srgbClr val="000000"/>
                </a:solidFill>
                <a:latin typeface="Arial"/>
                <a:cs typeface="Arial"/>
              </a:rPr>
              <a:t>different </a:t>
            </a:r>
            <a:r>
              <a:rPr i="1" dirty="0">
                <a:solidFill>
                  <a:srgbClr val="000000"/>
                </a:solidFill>
                <a:latin typeface="Arial"/>
                <a:cs typeface="Arial"/>
              </a:rPr>
              <a:t>notations in </a:t>
            </a:r>
            <a:r>
              <a:rPr i="1" spc="-5" dirty="0">
                <a:solidFill>
                  <a:srgbClr val="000000"/>
                </a:solidFill>
                <a:latin typeface="Arial"/>
                <a:cs typeface="Arial"/>
              </a:rPr>
              <a:t>IPv4</a:t>
            </a:r>
            <a:r>
              <a:rPr i="1" spc="-114" dirty="0">
                <a:solidFill>
                  <a:srgbClr val="000000"/>
                </a:solidFill>
                <a:latin typeface="Arial"/>
                <a:cs typeface="Arial"/>
              </a:rPr>
              <a:t> </a:t>
            </a:r>
            <a:r>
              <a:rPr i="1" dirty="0">
                <a:solidFill>
                  <a:srgbClr val="000000"/>
                </a:solidFill>
                <a:latin typeface="Arial"/>
                <a:cs typeface="Arial"/>
              </a:rPr>
              <a:t>addressing</a:t>
            </a:r>
          </a:p>
        </p:txBody>
      </p:sp>
      <p:grpSp>
        <p:nvGrpSpPr>
          <p:cNvPr id="3" name="object 3"/>
          <p:cNvGrpSpPr/>
          <p:nvPr/>
        </p:nvGrpSpPr>
        <p:grpSpPr>
          <a:xfrm>
            <a:off x="169163" y="1600200"/>
            <a:ext cx="8493760" cy="1949450"/>
            <a:chOff x="169163" y="1600200"/>
            <a:chExt cx="8493760" cy="1949450"/>
          </a:xfrm>
        </p:grpSpPr>
        <p:sp>
          <p:nvSpPr>
            <p:cNvPr id="4" name="object 4"/>
            <p:cNvSpPr/>
            <p:nvPr/>
          </p:nvSpPr>
          <p:spPr>
            <a:xfrm>
              <a:off x="169163" y="1600200"/>
              <a:ext cx="8493252" cy="51816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835151" y="3031236"/>
              <a:ext cx="5489448" cy="51816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905762" y="2113787"/>
              <a:ext cx="5867400" cy="941069"/>
            </a:xfrm>
            <a:custGeom>
              <a:avLst/>
              <a:gdLst/>
              <a:ahLst/>
              <a:cxnLst/>
              <a:rect l="l" t="t" r="r" b="b"/>
              <a:pathLst>
                <a:path w="5867400" h="941069">
                  <a:moveTo>
                    <a:pt x="1447800" y="935609"/>
                  </a:moveTo>
                  <a:lnTo>
                    <a:pt x="1446110" y="932307"/>
                  </a:lnTo>
                  <a:lnTo>
                    <a:pt x="1390891" y="823976"/>
                  </a:lnTo>
                  <a:lnTo>
                    <a:pt x="1387221" y="816864"/>
                  </a:lnTo>
                  <a:lnTo>
                    <a:pt x="1378585" y="813943"/>
                  </a:lnTo>
                  <a:lnTo>
                    <a:pt x="1364234" y="821309"/>
                  </a:lnTo>
                  <a:lnTo>
                    <a:pt x="1361440" y="829945"/>
                  </a:lnTo>
                  <a:lnTo>
                    <a:pt x="1365123" y="837057"/>
                  </a:lnTo>
                  <a:lnTo>
                    <a:pt x="1386497" y="878979"/>
                  </a:lnTo>
                  <a:lnTo>
                    <a:pt x="77089" y="37617"/>
                  </a:lnTo>
                  <a:lnTo>
                    <a:pt x="131953" y="40005"/>
                  </a:lnTo>
                  <a:lnTo>
                    <a:pt x="138684" y="33782"/>
                  </a:lnTo>
                  <a:lnTo>
                    <a:pt x="139446" y="17780"/>
                  </a:lnTo>
                  <a:lnTo>
                    <a:pt x="133223" y="11049"/>
                  </a:lnTo>
                  <a:lnTo>
                    <a:pt x="77508" y="8636"/>
                  </a:lnTo>
                  <a:lnTo>
                    <a:pt x="0" y="5334"/>
                  </a:lnTo>
                  <a:lnTo>
                    <a:pt x="56896" y="116967"/>
                  </a:lnTo>
                  <a:lnTo>
                    <a:pt x="60579" y="124079"/>
                  </a:lnTo>
                  <a:lnTo>
                    <a:pt x="69215" y="127000"/>
                  </a:lnTo>
                  <a:lnTo>
                    <a:pt x="83566" y="119634"/>
                  </a:lnTo>
                  <a:lnTo>
                    <a:pt x="86360" y="110998"/>
                  </a:lnTo>
                  <a:lnTo>
                    <a:pt x="82677" y="103886"/>
                  </a:lnTo>
                  <a:lnTo>
                    <a:pt x="61290" y="61963"/>
                  </a:lnTo>
                  <a:lnTo>
                    <a:pt x="1370825" y="903351"/>
                  </a:lnTo>
                  <a:lnTo>
                    <a:pt x="1315847" y="900938"/>
                  </a:lnTo>
                  <a:lnTo>
                    <a:pt x="1309116" y="907161"/>
                  </a:lnTo>
                  <a:lnTo>
                    <a:pt x="1308354" y="923163"/>
                  </a:lnTo>
                  <a:lnTo>
                    <a:pt x="1314577" y="929894"/>
                  </a:lnTo>
                  <a:lnTo>
                    <a:pt x="1447800" y="935609"/>
                  </a:lnTo>
                  <a:close/>
                </a:path>
                <a:path w="5867400" h="941069">
                  <a:moveTo>
                    <a:pt x="2351913" y="805180"/>
                  </a:moveTo>
                  <a:lnTo>
                    <a:pt x="2346960" y="797560"/>
                  </a:lnTo>
                  <a:lnTo>
                    <a:pt x="2339213" y="795909"/>
                  </a:lnTo>
                  <a:lnTo>
                    <a:pt x="2331339" y="794131"/>
                  </a:lnTo>
                  <a:lnTo>
                    <a:pt x="2323592" y="799211"/>
                  </a:lnTo>
                  <a:lnTo>
                    <a:pt x="2312149" y="852932"/>
                  </a:lnTo>
                  <a:lnTo>
                    <a:pt x="2057260" y="78968"/>
                  </a:lnTo>
                  <a:lnTo>
                    <a:pt x="2092452" y="110109"/>
                  </a:lnTo>
                  <a:lnTo>
                    <a:pt x="2098421" y="115316"/>
                  </a:lnTo>
                  <a:lnTo>
                    <a:pt x="2107565" y="114808"/>
                  </a:lnTo>
                  <a:lnTo>
                    <a:pt x="2118233" y="102870"/>
                  </a:lnTo>
                  <a:lnTo>
                    <a:pt x="2117598" y="93726"/>
                  </a:lnTo>
                  <a:lnTo>
                    <a:pt x="2043557" y="28067"/>
                  </a:lnTo>
                  <a:lnTo>
                    <a:pt x="2017776" y="5207"/>
                  </a:lnTo>
                  <a:lnTo>
                    <a:pt x="1991614" y="127889"/>
                  </a:lnTo>
                  <a:lnTo>
                    <a:pt x="1989963" y="135763"/>
                  </a:lnTo>
                  <a:lnTo>
                    <a:pt x="1994916" y="143383"/>
                  </a:lnTo>
                  <a:lnTo>
                    <a:pt x="2010537" y="146685"/>
                  </a:lnTo>
                  <a:lnTo>
                    <a:pt x="2018284" y="141732"/>
                  </a:lnTo>
                  <a:lnTo>
                    <a:pt x="2029714" y="88011"/>
                  </a:lnTo>
                  <a:lnTo>
                    <a:pt x="2284768" y="862139"/>
                  </a:lnTo>
                  <a:lnTo>
                    <a:pt x="2249424" y="830834"/>
                  </a:lnTo>
                  <a:lnTo>
                    <a:pt x="2243455" y="825627"/>
                  </a:lnTo>
                  <a:lnTo>
                    <a:pt x="2234311" y="826135"/>
                  </a:lnTo>
                  <a:lnTo>
                    <a:pt x="2229104" y="832104"/>
                  </a:lnTo>
                  <a:lnTo>
                    <a:pt x="2223770" y="838073"/>
                  </a:lnTo>
                  <a:lnTo>
                    <a:pt x="2224278" y="847217"/>
                  </a:lnTo>
                  <a:lnTo>
                    <a:pt x="2324227" y="935609"/>
                  </a:lnTo>
                  <a:lnTo>
                    <a:pt x="2329053" y="912876"/>
                  </a:lnTo>
                  <a:lnTo>
                    <a:pt x="2350262" y="813054"/>
                  </a:lnTo>
                  <a:lnTo>
                    <a:pt x="2351913" y="805180"/>
                  </a:lnTo>
                  <a:close/>
                </a:path>
                <a:path w="5867400" h="941069">
                  <a:moveTo>
                    <a:pt x="4038600" y="5334"/>
                  </a:moveTo>
                  <a:lnTo>
                    <a:pt x="3913632" y="51816"/>
                  </a:lnTo>
                  <a:lnTo>
                    <a:pt x="3909822" y="60198"/>
                  </a:lnTo>
                  <a:lnTo>
                    <a:pt x="3915410" y="75184"/>
                  </a:lnTo>
                  <a:lnTo>
                    <a:pt x="3923792" y="78994"/>
                  </a:lnTo>
                  <a:lnTo>
                    <a:pt x="3975277" y="59778"/>
                  </a:lnTo>
                  <a:lnTo>
                    <a:pt x="3317481" y="862850"/>
                  </a:lnTo>
                  <a:lnTo>
                    <a:pt x="3324860" y="816356"/>
                  </a:lnTo>
                  <a:lnTo>
                    <a:pt x="3326130" y="808482"/>
                  </a:lnTo>
                  <a:lnTo>
                    <a:pt x="3320796" y="801116"/>
                  </a:lnTo>
                  <a:lnTo>
                    <a:pt x="3305048" y="798576"/>
                  </a:lnTo>
                  <a:lnTo>
                    <a:pt x="3297555" y="803910"/>
                  </a:lnTo>
                  <a:lnTo>
                    <a:pt x="3296285" y="811784"/>
                  </a:lnTo>
                  <a:lnTo>
                    <a:pt x="3276600" y="935609"/>
                  </a:lnTo>
                  <a:lnTo>
                    <a:pt x="3311423" y="922655"/>
                  </a:lnTo>
                  <a:lnTo>
                    <a:pt x="3401568" y="889127"/>
                  </a:lnTo>
                  <a:lnTo>
                    <a:pt x="3405378" y="880745"/>
                  </a:lnTo>
                  <a:lnTo>
                    <a:pt x="3399790" y="865759"/>
                  </a:lnTo>
                  <a:lnTo>
                    <a:pt x="3391408" y="861949"/>
                  </a:lnTo>
                  <a:lnTo>
                    <a:pt x="3339909" y="881176"/>
                  </a:lnTo>
                  <a:lnTo>
                    <a:pt x="3997706" y="78105"/>
                  </a:lnTo>
                  <a:lnTo>
                    <a:pt x="3990340" y="124587"/>
                  </a:lnTo>
                  <a:lnTo>
                    <a:pt x="3989070" y="132461"/>
                  </a:lnTo>
                  <a:lnTo>
                    <a:pt x="3994404" y="139827"/>
                  </a:lnTo>
                  <a:lnTo>
                    <a:pt x="4010152" y="142367"/>
                  </a:lnTo>
                  <a:lnTo>
                    <a:pt x="4017645" y="137033"/>
                  </a:lnTo>
                  <a:lnTo>
                    <a:pt x="4018915" y="129159"/>
                  </a:lnTo>
                  <a:lnTo>
                    <a:pt x="4036530" y="18288"/>
                  </a:lnTo>
                  <a:lnTo>
                    <a:pt x="4038600" y="5334"/>
                  </a:lnTo>
                  <a:close/>
                </a:path>
                <a:path w="5867400" h="941069">
                  <a:moveTo>
                    <a:pt x="5867400" y="5334"/>
                  </a:moveTo>
                  <a:lnTo>
                    <a:pt x="5734177" y="0"/>
                  </a:lnTo>
                  <a:lnTo>
                    <a:pt x="5727446" y="6223"/>
                  </a:lnTo>
                  <a:lnTo>
                    <a:pt x="5727065" y="14224"/>
                  </a:lnTo>
                  <a:lnTo>
                    <a:pt x="5726811" y="22098"/>
                  </a:lnTo>
                  <a:lnTo>
                    <a:pt x="5733034" y="28829"/>
                  </a:lnTo>
                  <a:lnTo>
                    <a:pt x="5787898" y="31115"/>
                  </a:lnTo>
                  <a:lnTo>
                    <a:pt x="4180598" y="884237"/>
                  </a:lnTo>
                  <a:lnTo>
                    <a:pt x="4205351" y="844296"/>
                  </a:lnTo>
                  <a:lnTo>
                    <a:pt x="4209669" y="837565"/>
                  </a:lnTo>
                  <a:lnTo>
                    <a:pt x="4207510" y="828548"/>
                  </a:lnTo>
                  <a:lnTo>
                    <a:pt x="4200779" y="824357"/>
                  </a:lnTo>
                  <a:lnTo>
                    <a:pt x="4193921" y="820166"/>
                  </a:lnTo>
                  <a:lnTo>
                    <a:pt x="4185031" y="822198"/>
                  </a:lnTo>
                  <a:lnTo>
                    <a:pt x="4180840" y="829056"/>
                  </a:lnTo>
                  <a:lnTo>
                    <a:pt x="4114800" y="935609"/>
                  </a:lnTo>
                  <a:lnTo>
                    <a:pt x="4248023" y="940943"/>
                  </a:lnTo>
                  <a:lnTo>
                    <a:pt x="4254474" y="934974"/>
                  </a:lnTo>
                  <a:lnTo>
                    <a:pt x="4254754" y="934720"/>
                  </a:lnTo>
                  <a:lnTo>
                    <a:pt x="4255135" y="926719"/>
                  </a:lnTo>
                  <a:lnTo>
                    <a:pt x="4255389" y="918845"/>
                  </a:lnTo>
                  <a:lnTo>
                    <a:pt x="4249166" y="912114"/>
                  </a:lnTo>
                  <a:lnTo>
                    <a:pt x="4194289" y="909840"/>
                  </a:lnTo>
                  <a:lnTo>
                    <a:pt x="5801588" y="56718"/>
                  </a:lnTo>
                  <a:lnTo>
                    <a:pt x="5776849" y="96647"/>
                  </a:lnTo>
                  <a:lnTo>
                    <a:pt x="5772531" y="103378"/>
                  </a:lnTo>
                  <a:lnTo>
                    <a:pt x="5774690" y="112395"/>
                  </a:lnTo>
                  <a:lnTo>
                    <a:pt x="5781421" y="116586"/>
                  </a:lnTo>
                  <a:lnTo>
                    <a:pt x="5788279" y="120777"/>
                  </a:lnTo>
                  <a:lnTo>
                    <a:pt x="5797169" y="118745"/>
                  </a:lnTo>
                  <a:lnTo>
                    <a:pt x="5801360" y="111887"/>
                  </a:lnTo>
                  <a:lnTo>
                    <a:pt x="5867006" y="5969"/>
                  </a:lnTo>
                  <a:lnTo>
                    <a:pt x="5867400" y="5334"/>
                  </a:lnTo>
                  <a:close/>
                </a:path>
              </a:pathLst>
            </a:custGeom>
            <a:solidFill>
              <a:srgbClr val="6F2F9F"/>
            </a:solidFill>
          </p:spPr>
          <p:txBody>
            <a:bodyPr wrap="square" lIns="0" tIns="0" rIns="0" bIns="0" rtlCol="0"/>
            <a:lstStyle/>
            <a:p>
              <a:endParaRPr/>
            </a:p>
          </p:txBody>
        </p:sp>
      </p:grpSp>
      <p:sp>
        <p:nvSpPr>
          <p:cNvPr id="7" name="object 7"/>
          <p:cNvSpPr/>
          <p:nvPr/>
        </p:nvSpPr>
        <p:spPr>
          <a:xfrm>
            <a:off x="1063752" y="4509515"/>
            <a:ext cx="5718048" cy="744964"/>
          </a:xfrm>
          <a:prstGeom prst="rect">
            <a:avLst/>
          </a:prstGeom>
          <a:blipFill>
            <a:blip r:embed="rId4" cstate="print"/>
            <a:stretch>
              <a:fillRect/>
            </a:stretch>
          </a:blipFill>
        </p:spPr>
        <p:txBody>
          <a:bodyPr wrap="square" lIns="0" tIns="0" rIns="0" bIns="0" rtlCol="0"/>
          <a:lstStyle/>
          <a:p>
            <a:endParaRPr/>
          </a:p>
        </p:txBody>
      </p:sp>
      <p:grpSp>
        <p:nvGrpSpPr>
          <p:cNvPr id="8" name="object 8"/>
          <p:cNvGrpSpPr/>
          <p:nvPr/>
        </p:nvGrpSpPr>
        <p:grpSpPr>
          <a:xfrm>
            <a:off x="4567428" y="3729228"/>
            <a:ext cx="314325" cy="619125"/>
            <a:chOff x="4567428" y="3729228"/>
            <a:chExt cx="314325" cy="619125"/>
          </a:xfrm>
        </p:grpSpPr>
        <p:sp>
          <p:nvSpPr>
            <p:cNvPr id="9" name="object 9"/>
            <p:cNvSpPr/>
            <p:nvPr/>
          </p:nvSpPr>
          <p:spPr>
            <a:xfrm>
              <a:off x="4572000" y="3733800"/>
              <a:ext cx="304800" cy="609600"/>
            </a:xfrm>
            <a:custGeom>
              <a:avLst/>
              <a:gdLst/>
              <a:ahLst/>
              <a:cxnLst/>
              <a:rect l="l" t="t" r="r" b="b"/>
              <a:pathLst>
                <a:path w="304800" h="609600">
                  <a:moveTo>
                    <a:pt x="152400" y="0"/>
                  </a:moveTo>
                  <a:lnTo>
                    <a:pt x="0" y="152400"/>
                  </a:lnTo>
                  <a:lnTo>
                    <a:pt x="76200" y="152400"/>
                  </a:lnTo>
                  <a:lnTo>
                    <a:pt x="76200" y="457200"/>
                  </a:lnTo>
                  <a:lnTo>
                    <a:pt x="0" y="457200"/>
                  </a:lnTo>
                  <a:lnTo>
                    <a:pt x="152400" y="609600"/>
                  </a:lnTo>
                  <a:lnTo>
                    <a:pt x="304800" y="457200"/>
                  </a:lnTo>
                  <a:lnTo>
                    <a:pt x="228600" y="457200"/>
                  </a:lnTo>
                  <a:lnTo>
                    <a:pt x="228600" y="152400"/>
                  </a:lnTo>
                  <a:lnTo>
                    <a:pt x="304800" y="152400"/>
                  </a:lnTo>
                  <a:lnTo>
                    <a:pt x="152400" y="0"/>
                  </a:lnTo>
                  <a:close/>
                </a:path>
              </a:pathLst>
            </a:custGeom>
            <a:solidFill>
              <a:srgbClr val="00E3A8"/>
            </a:solidFill>
          </p:spPr>
          <p:txBody>
            <a:bodyPr wrap="square" lIns="0" tIns="0" rIns="0" bIns="0" rtlCol="0"/>
            <a:lstStyle/>
            <a:p>
              <a:endParaRPr/>
            </a:p>
          </p:txBody>
        </p:sp>
        <p:sp>
          <p:nvSpPr>
            <p:cNvPr id="10" name="object 10"/>
            <p:cNvSpPr/>
            <p:nvPr/>
          </p:nvSpPr>
          <p:spPr>
            <a:xfrm>
              <a:off x="4572000" y="3733800"/>
              <a:ext cx="304800" cy="609600"/>
            </a:xfrm>
            <a:custGeom>
              <a:avLst/>
              <a:gdLst/>
              <a:ahLst/>
              <a:cxnLst/>
              <a:rect l="l" t="t" r="r" b="b"/>
              <a:pathLst>
                <a:path w="304800" h="609600">
                  <a:moveTo>
                    <a:pt x="0" y="152400"/>
                  </a:moveTo>
                  <a:lnTo>
                    <a:pt x="152400" y="0"/>
                  </a:lnTo>
                  <a:lnTo>
                    <a:pt x="304800" y="152400"/>
                  </a:lnTo>
                  <a:lnTo>
                    <a:pt x="228600" y="152400"/>
                  </a:lnTo>
                  <a:lnTo>
                    <a:pt x="228600" y="457200"/>
                  </a:lnTo>
                  <a:lnTo>
                    <a:pt x="304800" y="457200"/>
                  </a:lnTo>
                  <a:lnTo>
                    <a:pt x="152400" y="609600"/>
                  </a:lnTo>
                  <a:lnTo>
                    <a:pt x="0" y="457200"/>
                  </a:lnTo>
                  <a:lnTo>
                    <a:pt x="76200" y="457200"/>
                  </a:lnTo>
                  <a:lnTo>
                    <a:pt x="76200" y="152400"/>
                  </a:lnTo>
                  <a:lnTo>
                    <a:pt x="0" y="152400"/>
                  </a:lnTo>
                  <a:close/>
                </a:path>
              </a:pathLst>
            </a:custGeom>
            <a:ln w="9144">
              <a:solidFill>
                <a:srgbClr val="000000"/>
              </a:solidFill>
            </a:ln>
          </p:spPr>
          <p:txBody>
            <a:bodyPr wrap="square" lIns="0" tIns="0" rIns="0" bIns="0" rtlCol="0"/>
            <a:lstStyle/>
            <a:p>
              <a:endParaRPr/>
            </a:p>
          </p:txBody>
        </p:sp>
      </p:gr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25</a:t>
            </a:fld>
            <a:endParaRPr spc="-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60782"/>
            <a:ext cx="2920365" cy="330835"/>
          </a:xfrm>
          <a:prstGeom prst="rect">
            <a:avLst/>
          </a:prstGeom>
        </p:spPr>
        <p:txBody>
          <a:bodyPr vert="horz" wrap="square" lIns="0" tIns="12700" rIns="0" bIns="0" rtlCol="0">
            <a:spAutoFit/>
          </a:bodyPr>
          <a:lstStyle/>
          <a:p>
            <a:pPr marL="12700">
              <a:lnSpc>
                <a:spcPct val="100000"/>
              </a:lnSpc>
              <a:spcBef>
                <a:spcPts val="100"/>
              </a:spcBef>
            </a:pPr>
            <a:r>
              <a:rPr i="1" dirty="0">
                <a:solidFill>
                  <a:srgbClr val="000000"/>
                </a:solidFill>
                <a:latin typeface="Arial"/>
                <a:cs typeface="Arial"/>
              </a:rPr>
              <a:t>Hierarchy in</a:t>
            </a:r>
            <a:r>
              <a:rPr i="1" spc="-105" dirty="0">
                <a:solidFill>
                  <a:srgbClr val="000000"/>
                </a:solidFill>
                <a:latin typeface="Arial"/>
                <a:cs typeface="Arial"/>
              </a:rPr>
              <a:t> </a:t>
            </a:r>
            <a:r>
              <a:rPr i="1" dirty="0">
                <a:solidFill>
                  <a:srgbClr val="000000"/>
                </a:solidFill>
                <a:latin typeface="Arial"/>
                <a:cs typeface="Arial"/>
              </a:rPr>
              <a:t>addressing</a:t>
            </a:r>
          </a:p>
        </p:txBody>
      </p:sp>
      <p:sp>
        <p:nvSpPr>
          <p:cNvPr id="3" name="object 3"/>
          <p:cNvSpPr/>
          <p:nvPr/>
        </p:nvSpPr>
        <p:spPr>
          <a:xfrm>
            <a:off x="685800" y="1371600"/>
            <a:ext cx="7167372" cy="1905000"/>
          </a:xfrm>
          <a:prstGeom prst="rect">
            <a:avLst/>
          </a:prstGeom>
          <a:blipFill>
            <a:blip r:embed="rId2" cstate="print"/>
            <a:stretch>
              <a:fillRect/>
            </a:stretch>
          </a:blipFill>
        </p:spPr>
        <p:txBody>
          <a:bodyPr wrap="square" lIns="0" tIns="0" rIns="0" bIns="0" rtlCol="0"/>
          <a:lstStyle/>
          <a:p>
            <a:endParaRPr/>
          </a:p>
        </p:txBody>
      </p:sp>
      <p:grpSp>
        <p:nvGrpSpPr>
          <p:cNvPr id="4" name="object 4"/>
          <p:cNvGrpSpPr/>
          <p:nvPr/>
        </p:nvGrpSpPr>
        <p:grpSpPr>
          <a:xfrm>
            <a:off x="2025395" y="3400450"/>
            <a:ext cx="6280785" cy="2619375"/>
            <a:chOff x="2025395" y="3400450"/>
            <a:chExt cx="6280785" cy="2619375"/>
          </a:xfrm>
        </p:grpSpPr>
        <p:sp>
          <p:nvSpPr>
            <p:cNvPr id="5" name="object 5"/>
            <p:cNvSpPr/>
            <p:nvPr/>
          </p:nvSpPr>
          <p:spPr>
            <a:xfrm>
              <a:off x="2025395" y="4210812"/>
              <a:ext cx="4486656" cy="180898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466191" y="3400450"/>
              <a:ext cx="885825" cy="953769"/>
            </a:xfrm>
            <a:custGeom>
              <a:avLst/>
              <a:gdLst/>
              <a:ahLst/>
              <a:cxnLst/>
              <a:rect l="l" t="t" r="r" b="b"/>
              <a:pathLst>
                <a:path w="885825" h="953770">
                  <a:moveTo>
                    <a:pt x="838807" y="0"/>
                  </a:moveTo>
                  <a:lnTo>
                    <a:pt x="0" y="910152"/>
                  </a:lnTo>
                  <a:lnTo>
                    <a:pt x="46778" y="953239"/>
                  </a:lnTo>
                  <a:lnTo>
                    <a:pt x="885634" y="43124"/>
                  </a:lnTo>
                  <a:lnTo>
                    <a:pt x="838807" y="0"/>
                  </a:lnTo>
                  <a:close/>
                </a:path>
              </a:pathLst>
            </a:custGeom>
            <a:solidFill>
              <a:srgbClr val="EC1C23"/>
            </a:solidFill>
          </p:spPr>
          <p:txBody>
            <a:bodyPr wrap="square" lIns="0" tIns="0" rIns="0" bIns="0" rtlCol="0"/>
            <a:lstStyle/>
            <a:p>
              <a:endParaRPr/>
            </a:p>
          </p:txBody>
        </p:sp>
        <p:sp>
          <p:nvSpPr>
            <p:cNvPr id="7" name="object 7"/>
            <p:cNvSpPr/>
            <p:nvPr/>
          </p:nvSpPr>
          <p:spPr>
            <a:xfrm>
              <a:off x="5412058" y="4234776"/>
              <a:ext cx="176906" cy="18082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202680" y="3598164"/>
              <a:ext cx="2103120" cy="615696"/>
            </a:xfrm>
            <a:prstGeom prst="rect">
              <a:avLst/>
            </a:prstGeom>
            <a:blipFill>
              <a:blip r:embed="rId5" cstate="print"/>
              <a:stretch>
                <a:fillRect/>
              </a:stretch>
            </a:blipFill>
          </p:spPr>
          <p:txBody>
            <a:bodyPr wrap="square" lIns="0" tIns="0" rIns="0" bIns="0" rtlCol="0"/>
            <a:lstStyle/>
            <a:p>
              <a:endParaRPr/>
            </a:p>
          </p:txBody>
        </p:sp>
      </p:grpSp>
      <p:sp>
        <p:nvSpPr>
          <p:cNvPr id="9" name="object 9"/>
          <p:cNvSpPr/>
          <p:nvPr/>
        </p:nvSpPr>
        <p:spPr>
          <a:xfrm>
            <a:off x="798576" y="3384803"/>
            <a:ext cx="2249424" cy="729996"/>
          </a:xfrm>
          <a:prstGeom prst="rect">
            <a:avLst/>
          </a:prstGeom>
          <a:blipFill>
            <a:blip r:embed="rId6" cstate="print"/>
            <a:stretch>
              <a:fillRect/>
            </a:stretch>
          </a:blip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26</a:t>
            </a:fld>
            <a:endParaRPr spc="-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304800" y="381000"/>
            <a:ext cx="3783965" cy="574040"/>
          </a:xfrm>
          <a:prstGeom prst="rect">
            <a:avLst/>
          </a:prstGeom>
        </p:spPr>
        <p:txBody>
          <a:bodyPr vert="horz" wrap="square" lIns="0" tIns="12700" rIns="0" bIns="0" rtlCol="0">
            <a:spAutoFit/>
          </a:bodyPr>
          <a:lstStyle/>
          <a:p>
            <a:pPr marL="12700">
              <a:lnSpc>
                <a:spcPct val="100000"/>
              </a:lnSpc>
              <a:spcBef>
                <a:spcPts val="100"/>
              </a:spcBef>
            </a:pPr>
            <a:r>
              <a:rPr sz="3600" i="1" spc="-5" dirty="0">
                <a:solidFill>
                  <a:srgbClr val="FF0000"/>
                </a:solidFill>
                <a:latin typeface="Times New Roman"/>
                <a:cs typeface="Times New Roman"/>
              </a:rPr>
              <a:t>Classful</a:t>
            </a:r>
            <a:r>
              <a:rPr sz="3600" i="1" spc="-185" dirty="0">
                <a:solidFill>
                  <a:srgbClr val="FF0000"/>
                </a:solidFill>
                <a:latin typeface="Times New Roman"/>
                <a:cs typeface="Times New Roman"/>
              </a:rPr>
              <a:t> </a:t>
            </a:r>
            <a:r>
              <a:rPr sz="3600" i="1" dirty="0">
                <a:solidFill>
                  <a:srgbClr val="FF0000"/>
                </a:solidFill>
                <a:latin typeface="Times New Roman"/>
                <a:cs typeface="Times New Roman"/>
              </a:rPr>
              <a:t>Addressing</a:t>
            </a:r>
            <a:endParaRPr sz="3600" dirty="0">
              <a:latin typeface="Times New Roman"/>
              <a:cs typeface="Times New Roman"/>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27</a:t>
            </a:fld>
            <a:endParaRPr spc="-5" dirty="0"/>
          </a:p>
        </p:txBody>
      </p:sp>
      <p:sp>
        <p:nvSpPr>
          <p:cNvPr id="6" name="object 6"/>
          <p:cNvSpPr txBox="1"/>
          <p:nvPr/>
        </p:nvSpPr>
        <p:spPr>
          <a:xfrm>
            <a:off x="535940" y="2186431"/>
            <a:ext cx="7769225" cy="1732280"/>
          </a:xfrm>
          <a:prstGeom prst="rect">
            <a:avLst/>
          </a:prstGeom>
        </p:spPr>
        <p:txBody>
          <a:bodyPr vert="horz" wrap="square" lIns="0" tIns="12065" rIns="0" bIns="0" rtlCol="0">
            <a:spAutoFit/>
          </a:bodyPr>
          <a:lstStyle/>
          <a:p>
            <a:pPr marL="469900" marR="5080" indent="-457834">
              <a:lnSpc>
                <a:spcPct val="100000"/>
              </a:lnSpc>
              <a:spcBef>
                <a:spcPts val="95"/>
              </a:spcBef>
              <a:buFont typeface="Times New Roman"/>
              <a:buChar char="-"/>
              <a:tabLst>
                <a:tab pos="469900" algn="l"/>
                <a:tab pos="470534" algn="l"/>
                <a:tab pos="1216660" algn="l"/>
                <a:tab pos="2261870" algn="l"/>
                <a:tab pos="3542665" algn="l"/>
                <a:tab pos="4527550" algn="l"/>
                <a:tab pos="5253990" algn="l"/>
                <a:tab pos="6473825" algn="l"/>
                <a:tab pos="7223759" algn="l"/>
              </a:tabLst>
            </a:pPr>
            <a:r>
              <a:rPr sz="2800" b="1" i="1" spc="-5" dirty="0">
                <a:latin typeface="Times New Roman"/>
                <a:cs typeface="Times New Roman"/>
              </a:rPr>
              <a:t>The	who</a:t>
            </a:r>
            <a:r>
              <a:rPr sz="2800" b="1" i="1" spc="10" dirty="0">
                <a:latin typeface="Times New Roman"/>
                <a:cs typeface="Times New Roman"/>
              </a:rPr>
              <a:t>l</a:t>
            </a:r>
            <a:r>
              <a:rPr sz="2800" b="1" i="1" spc="-5" dirty="0">
                <a:latin typeface="Times New Roman"/>
                <a:cs typeface="Times New Roman"/>
              </a:rPr>
              <a:t>e</a:t>
            </a:r>
            <a:r>
              <a:rPr sz="2800" b="1" i="1" dirty="0">
                <a:latin typeface="Times New Roman"/>
                <a:cs typeface="Times New Roman"/>
              </a:rPr>
              <a:t>	add</a:t>
            </a:r>
            <a:r>
              <a:rPr sz="2800" b="1" i="1" spc="-5" dirty="0">
                <a:latin typeface="Times New Roman"/>
                <a:cs typeface="Times New Roman"/>
              </a:rPr>
              <a:t>ress</a:t>
            </a:r>
            <a:r>
              <a:rPr sz="2800" b="1" i="1" dirty="0">
                <a:latin typeface="Times New Roman"/>
                <a:cs typeface="Times New Roman"/>
              </a:rPr>
              <a:t>	</a:t>
            </a:r>
            <a:r>
              <a:rPr sz="2800" b="1" i="1" spc="-5" dirty="0">
                <a:latin typeface="Times New Roman"/>
                <a:cs typeface="Times New Roman"/>
              </a:rPr>
              <a:t>s</a:t>
            </a:r>
            <a:r>
              <a:rPr sz="2800" b="1" i="1" dirty="0">
                <a:latin typeface="Times New Roman"/>
                <a:cs typeface="Times New Roman"/>
              </a:rPr>
              <a:t>p</a:t>
            </a:r>
            <a:r>
              <a:rPr sz="2800" b="1" i="1" spc="-5" dirty="0">
                <a:latin typeface="Times New Roman"/>
                <a:cs typeface="Times New Roman"/>
              </a:rPr>
              <a:t>ace</a:t>
            </a:r>
            <a:r>
              <a:rPr sz="2800" b="1" i="1" dirty="0">
                <a:latin typeface="Times New Roman"/>
                <a:cs typeface="Times New Roman"/>
              </a:rPr>
              <a:t>	</a:t>
            </a:r>
            <a:r>
              <a:rPr sz="2800" b="1" i="1" spc="-25" dirty="0">
                <a:latin typeface="Times New Roman"/>
                <a:cs typeface="Times New Roman"/>
              </a:rPr>
              <a:t>w</a:t>
            </a:r>
            <a:r>
              <a:rPr sz="2800" b="1" i="1" spc="-5" dirty="0">
                <a:latin typeface="Times New Roman"/>
                <a:cs typeface="Times New Roman"/>
              </a:rPr>
              <a:t>as</a:t>
            </a:r>
            <a:r>
              <a:rPr sz="2800" b="1" i="1" dirty="0">
                <a:latin typeface="Times New Roman"/>
                <a:cs typeface="Times New Roman"/>
              </a:rPr>
              <a:t>	</a:t>
            </a:r>
            <a:r>
              <a:rPr sz="2800" b="1" i="1" spc="-5" dirty="0">
                <a:latin typeface="Times New Roman"/>
                <a:cs typeface="Times New Roman"/>
              </a:rPr>
              <a:t>d</a:t>
            </a:r>
            <a:r>
              <a:rPr sz="2800" b="1" i="1" dirty="0">
                <a:latin typeface="Times New Roman"/>
                <a:cs typeface="Times New Roman"/>
              </a:rPr>
              <a:t>i</a:t>
            </a:r>
            <a:r>
              <a:rPr sz="2800" b="1" i="1" spc="-25" dirty="0">
                <a:latin typeface="Times New Roman"/>
                <a:cs typeface="Times New Roman"/>
              </a:rPr>
              <a:t>v</a:t>
            </a:r>
            <a:r>
              <a:rPr sz="2800" b="1" i="1" spc="-5" dirty="0">
                <a:latin typeface="Times New Roman"/>
                <a:cs typeface="Times New Roman"/>
              </a:rPr>
              <a:t>i</a:t>
            </a:r>
            <a:r>
              <a:rPr sz="2800" b="1" i="1" dirty="0">
                <a:latin typeface="Times New Roman"/>
                <a:cs typeface="Times New Roman"/>
              </a:rPr>
              <a:t>d</a:t>
            </a:r>
            <a:r>
              <a:rPr sz="2800" b="1" i="1" spc="-5" dirty="0">
                <a:latin typeface="Times New Roman"/>
                <a:cs typeface="Times New Roman"/>
              </a:rPr>
              <a:t>ed</a:t>
            </a:r>
            <a:r>
              <a:rPr sz="2800" b="1" i="1" dirty="0">
                <a:latin typeface="Times New Roman"/>
                <a:cs typeface="Times New Roman"/>
              </a:rPr>
              <a:t>	</a:t>
            </a:r>
            <a:r>
              <a:rPr sz="2800" b="1" i="1" spc="-5" dirty="0">
                <a:latin typeface="Times New Roman"/>
                <a:cs typeface="Times New Roman"/>
              </a:rPr>
              <a:t>in</a:t>
            </a:r>
            <a:r>
              <a:rPr sz="2800" b="1" i="1" dirty="0">
                <a:latin typeface="Times New Roman"/>
                <a:cs typeface="Times New Roman"/>
              </a:rPr>
              <a:t>t</a:t>
            </a:r>
            <a:r>
              <a:rPr sz="2800" b="1" i="1" spc="-5" dirty="0">
                <a:latin typeface="Times New Roman"/>
                <a:cs typeface="Times New Roman"/>
              </a:rPr>
              <a:t>o</a:t>
            </a:r>
            <a:r>
              <a:rPr sz="2800" b="1" i="1" dirty="0">
                <a:latin typeface="Times New Roman"/>
                <a:cs typeface="Times New Roman"/>
              </a:rPr>
              <a:t>	</a:t>
            </a:r>
            <a:r>
              <a:rPr sz="2800" b="1" i="1" spc="-5" dirty="0">
                <a:latin typeface="Times New Roman"/>
                <a:cs typeface="Times New Roman"/>
              </a:rPr>
              <a:t>five  classes (class A, B, C, D, </a:t>
            </a:r>
            <a:r>
              <a:rPr sz="2800" b="1" i="1" dirty="0">
                <a:latin typeface="Times New Roman"/>
                <a:cs typeface="Times New Roman"/>
              </a:rPr>
              <a:t>and</a:t>
            </a:r>
            <a:r>
              <a:rPr sz="2800" b="1" i="1" spc="-95" dirty="0">
                <a:latin typeface="Times New Roman"/>
                <a:cs typeface="Times New Roman"/>
              </a:rPr>
              <a:t> </a:t>
            </a:r>
            <a:r>
              <a:rPr sz="2800" b="1" i="1" spc="-5" dirty="0">
                <a:latin typeface="Times New Roman"/>
                <a:cs typeface="Times New Roman"/>
              </a:rPr>
              <a:t>E)</a:t>
            </a:r>
            <a:endParaRPr sz="2800">
              <a:latin typeface="Times New Roman"/>
              <a:cs typeface="Times New Roman"/>
            </a:endParaRPr>
          </a:p>
          <a:p>
            <a:pPr>
              <a:lnSpc>
                <a:spcPct val="100000"/>
              </a:lnSpc>
              <a:spcBef>
                <a:spcPts val="25"/>
              </a:spcBef>
              <a:buFont typeface="Times New Roman"/>
              <a:buChar char="-"/>
            </a:pPr>
            <a:endParaRPr sz="2900">
              <a:latin typeface="Times New Roman"/>
              <a:cs typeface="Times New Roman"/>
            </a:endParaRPr>
          </a:p>
          <a:p>
            <a:pPr marL="469900" indent="-457834">
              <a:lnSpc>
                <a:spcPct val="100000"/>
              </a:lnSpc>
              <a:buFont typeface="Times New Roman"/>
              <a:buChar char="-"/>
              <a:tabLst>
                <a:tab pos="469900" algn="l"/>
                <a:tab pos="470534" algn="l"/>
              </a:tabLst>
            </a:pPr>
            <a:r>
              <a:rPr sz="2800" b="1" i="1" spc="-5" dirty="0">
                <a:latin typeface="Times New Roman"/>
                <a:cs typeface="Times New Roman"/>
              </a:rPr>
              <a:t>This scheme is referred to </a:t>
            </a:r>
            <a:r>
              <a:rPr sz="2800" b="1" i="1" dirty="0">
                <a:latin typeface="Times New Roman"/>
                <a:cs typeface="Times New Roman"/>
              </a:rPr>
              <a:t>as </a:t>
            </a:r>
            <a:r>
              <a:rPr sz="2800" b="1" i="1" spc="-5" dirty="0">
                <a:latin typeface="Times New Roman"/>
                <a:cs typeface="Times New Roman"/>
              </a:rPr>
              <a:t>classful</a:t>
            </a:r>
            <a:r>
              <a:rPr sz="2800" b="1" i="1" dirty="0">
                <a:latin typeface="Times New Roman"/>
                <a:cs typeface="Times New Roman"/>
              </a:rPr>
              <a:t> addressing.</a:t>
            </a:r>
            <a:endParaRPr sz="2800">
              <a:latin typeface="Times New Roman"/>
              <a:cs typeface="Times New Roman"/>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60782"/>
            <a:ext cx="6757034" cy="330835"/>
          </a:xfrm>
          <a:prstGeom prst="rect">
            <a:avLst/>
          </a:prstGeom>
        </p:spPr>
        <p:txBody>
          <a:bodyPr vert="horz" wrap="square" lIns="0" tIns="12700" rIns="0" bIns="0" rtlCol="0">
            <a:spAutoFit/>
          </a:bodyPr>
          <a:lstStyle/>
          <a:p>
            <a:pPr marL="12700">
              <a:lnSpc>
                <a:spcPct val="100000"/>
              </a:lnSpc>
              <a:spcBef>
                <a:spcPts val="100"/>
              </a:spcBef>
            </a:pPr>
            <a:r>
              <a:rPr i="1" dirty="0">
                <a:solidFill>
                  <a:srgbClr val="000000"/>
                </a:solidFill>
                <a:latin typeface="Arial"/>
                <a:cs typeface="Arial"/>
              </a:rPr>
              <a:t>Occupation of the address space in classful</a:t>
            </a:r>
            <a:r>
              <a:rPr i="1" spc="-145" dirty="0">
                <a:solidFill>
                  <a:srgbClr val="000000"/>
                </a:solidFill>
                <a:latin typeface="Arial"/>
                <a:cs typeface="Arial"/>
              </a:rPr>
              <a:t> </a:t>
            </a:r>
            <a:r>
              <a:rPr i="1" dirty="0">
                <a:solidFill>
                  <a:srgbClr val="000000"/>
                </a:solidFill>
                <a:latin typeface="Arial"/>
                <a:cs typeface="Arial"/>
              </a:rPr>
              <a:t>addressing</a:t>
            </a:r>
          </a:p>
        </p:txBody>
      </p:sp>
      <p:sp>
        <p:nvSpPr>
          <p:cNvPr id="3" name="object 3"/>
          <p:cNvSpPr/>
          <p:nvPr/>
        </p:nvSpPr>
        <p:spPr>
          <a:xfrm>
            <a:off x="249936" y="1070881"/>
            <a:ext cx="8431781" cy="137763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8904" y="3413773"/>
            <a:ext cx="4926579" cy="21544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564123" y="3708908"/>
            <a:ext cx="3340608" cy="1864360"/>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28</a:t>
            </a:fld>
            <a:endParaRPr spc="-5"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60782"/>
            <a:ext cx="2073275" cy="330835"/>
          </a:xfrm>
          <a:prstGeom prst="rect">
            <a:avLst/>
          </a:prstGeom>
        </p:spPr>
        <p:txBody>
          <a:bodyPr vert="horz" wrap="square" lIns="0" tIns="12700" rIns="0" bIns="0" rtlCol="0">
            <a:spAutoFit/>
          </a:bodyPr>
          <a:lstStyle/>
          <a:p>
            <a:pPr marL="12700">
              <a:lnSpc>
                <a:spcPct val="100000"/>
              </a:lnSpc>
              <a:spcBef>
                <a:spcPts val="100"/>
              </a:spcBef>
            </a:pPr>
            <a:r>
              <a:rPr i="1" dirty="0">
                <a:solidFill>
                  <a:srgbClr val="000000"/>
                </a:solidFill>
                <a:latin typeface="Arial"/>
                <a:cs typeface="Arial"/>
              </a:rPr>
              <a:t>Network</a:t>
            </a:r>
            <a:r>
              <a:rPr i="1" spc="-90" dirty="0">
                <a:solidFill>
                  <a:srgbClr val="000000"/>
                </a:solidFill>
                <a:latin typeface="Arial"/>
                <a:cs typeface="Arial"/>
              </a:rPr>
              <a:t> </a:t>
            </a:r>
            <a:r>
              <a:rPr i="1" dirty="0">
                <a:solidFill>
                  <a:srgbClr val="000000"/>
                </a:solidFill>
                <a:latin typeface="Arial"/>
                <a:cs typeface="Arial"/>
              </a:rPr>
              <a:t>address</a:t>
            </a:r>
          </a:p>
        </p:txBody>
      </p:sp>
      <p:grpSp>
        <p:nvGrpSpPr>
          <p:cNvPr id="3" name="object 3"/>
          <p:cNvGrpSpPr/>
          <p:nvPr/>
        </p:nvGrpSpPr>
        <p:grpSpPr>
          <a:xfrm>
            <a:off x="524255" y="914400"/>
            <a:ext cx="7934325" cy="4916805"/>
            <a:chOff x="524255" y="914400"/>
            <a:chExt cx="7934325" cy="4916805"/>
          </a:xfrm>
        </p:grpSpPr>
        <p:sp>
          <p:nvSpPr>
            <p:cNvPr id="4" name="object 4"/>
            <p:cNvSpPr/>
            <p:nvPr/>
          </p:nvSpPr>
          <p:spPr>
            <a:xfrm>
              <a:off x="984504" y="914400"/>
              <a:ext cx="7095487" cy="273100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24255" y="3645407"/>
              <a:ext cx="7933944" cy="2185416"/>
            </a:xfrm>
            <a:prstGeom prst="rect">
              <a:avLst/>
            </a:prstGeom>
            <a:blipFill>
              <a:blip r:embed="rId3" cstate="print"/>
              <a:stretch>
                <a:fillRect/>
              </a:stretch>
            </a:blip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29</a:t>
            </a:fld>
            <a:endParaRPr spc="-5"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3400" y="457200"/>
            <a:ext cx="2208530" cy="566822"/>
          </a:xfrm>
          <a:prstGeom prst="rect">
            <a:avLst/>
          </a:prstGeom>
        </p:spPr>
        <p:txBody>
          <a:bodyPr vert="horz" wrap="square" lIns="0" tIns="12700" rIns="0" bIns="0" rtlCol="0">
            <a:spAutoFit/>
          </a:bodyPr>
          <a:lstStyle/>
          <a:p>
            <a:pPr marL="12700">
              <a:lnSpc>
                <a:spcPct val="100000"/>
              </a:lnSpc>
              <a:spcBef>
                <a:spcPts val="100"/>
              </a:spcBef>
            </a:pPr>
            <a:r>
              <a:rPr sz="3600" b="0" spc="-5" dirty="0">
                <a:solidFill>
                  <a:srgbClr val="FF0000"/>
                </a:solidFill>
                <a:effectLst>
                  <a:outerShdw blurRad="38100" dist="38100" dir="2700000" algn="tl">
                    <a:srgbClr val="000000">
                      <a:alpha val="43137"/>
                    </a:srgbClr>
                  </a:outerShdw>
                </a:effectLst>
                <a:latin typeface="Times New Roman"/>
                <a:cs typeface="Times New Roman"/>
              </a:rPr>
              <a:t>Packetizing</a:t>
            </a:r>
            <a:endParaRPr sz="3600" b="0" dirty="0">
              <a:effectLst>
                <a:outerShdw blurRad="38100" dist="38100" dir="2700000" algn="tl">
                  <a:srgbClr val="000000">
                    <a:alpha val="43137"/>
                  </a:srgbClr>
                </a:outerShdw>
              </a:effectLst>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3</a:t>
            </a:fld>
            <a:endParaRPr spc="-5" dirty="0"/>
          </a:p>
        </p:txBody>
      </p:sp>
      <p:sp>
        <p:nvSpPr>
          <p:cNvPr id="4" name="object 4"/>
          <p:cNvSpPr txBox="1"/>
          <p:nvPr/>
        </p:nvSpPr>
        <p:spPr>
          <a:xfrm>
            <a:off x="459740" y="1314958"/>
            <a:ext cx="7769225" cy="4720590"/>
          </a:xfrm>
          <a:prstGeom prst="rect">
            <a:avLst/>
          </a:prstGeom>
        </p:spPr>
        <p:txBody>
          <a:bodyPr vert="horz" wrap="square" lIns="0" tIns="12065" rIns="0" bIns="0" rtlCol="0">
            <a:spAutoFit/>
          </a:bodyPr>
          <a:lstStyle/>
          <a:p>
            <a:pPr marL="469900" marR="5080" indent="-457834" algn="just">
              <a:lnSpc>
                <a:spcPct val="100000"/>
              </a:lnSpc>
              <a:spcBef>
                <a:spcPts val="95"/>
              </a:spcBef>
              <a:buFont typeface="Times New Roman"/>
              <a:buChar char="-"/>
              <a:tabLst>
                <a:tab pos="470534" algn="l"/>
              </a:tabLst>
            </a:pPr>
            <a:r>
              <a:rPr sz="2800" b="1" i="1" spc="-5" dirty="0">
                <a:latin typeface="Times New Roman"/>
                <a:cs typeface="Times New Roman"/>
              </a:rPr>
              <a:t>encapsulating the payload </a:t>
            </a:r>
            <a:r>
              <a:rPr sz="2800" b="1" i="1" spc="-10" dirty="0">
                <a:latin typeface="Times New Roman"/>
                <a:cs typeface="Times New Roman"/>
              </a:rPr>
              <a:t>in </a:t>
            </a:r>
            <a:r>
              <a:rPr sz="2800" b="1" i="1" spc="-5" dirty="0">
                <a:latin typeface="Times New Roman"/>
                <a:cs typeface="Times New Roman"/>
              </a:rPr>
              <a:t>a network-layer  packet </a:t>
            </a:r>
            <a:r>
              <a:rPr sz="2800" b="1" i="1" dirty="0">
                <a:latin typeface="Times New Roman"/>
                <a:cs typeface="Times New Roman"/>
              </a:rPr>
              <a:t>at </a:t>
            </a:r>
            <a:r>
              <a:rPr sz="2800" b="1" i="1" spc="-5" dirty="0">
                <a:latin typeface="Times New Roman"/>
                <a:cs typeface="Times New Roman"/>
              </a:rPr>
              <a:t>the source </a:t>
            </a:r>
            <a:r>
              <a:rPr sz="2800" b="1" i="1" dirty="0">
                <a:latin typeface="Times New Roman"/>
                <a:cs typeface="Times New Roman"/>
              </a:rPr>
              <a:t>and </a:t>
            </a:r>
            <a:r>
              <a:rPr sz="2800" b="1" i="1" spc="-5" dirty="0">
                <a:latin typeface="Times New Roman"/>
                <a:cs typeface="Times New Roman"/>
              </a:rPr>
              <a:t>decapsulating the  payload from the network-layer packet </a:t>
            </a:r>
            <a:r>
              <a:rPr sz="2800" b="1" i="1" dirty="0">
                <a:latin typeface="Times New Roman"/>
                <a:cs typeface="Times New Roman"/>
              </a:rPr>
              <a:t>at </a:t>
            </a:r>
            <a:r>
              <a:rPr sz="2800" b="1" i="1" spc="-5" dirty="0">
                <a:latin typeface="Times New Roman"/>
                <a:cs typeface="Times New Roman"/>
              </a:rPr>
              <a:t>the  </a:t>
            </a:r>
            <a:r>
              <a:rPr sz="2800" b="1" i="1" dirty="0">
                <a:latin typeface="Times New Roman"/>
                <a:cs typeface="Times New Roman"/>
              </a:rPr>
              <a:t>destination.</a:t>
            </a:r>
            <a:endParaRPr sz="2800">
              <a:latin typeface="Times New Roman"/>
              <a:cs typeface="Times New Roman"/>
            </a:endParaRPr>
          </a:p>
          <a:p>
            <a:pPr>
              <a:lnSpc>
                <a:spcPct val="100000"/>
              </a:lnSpc>
              <a:spcBef>
                <a:spcPts val="30"/>
              </a:spcBef>
              <a:buFont typeface="Times New Roman"/>
              <a:buChar char="-"/>
            </a:pPr>
            <a:endParaRPr sz="2900">
              <a:latin typeface="Times New Roman"/>
              <a:cs typeface="Times New Roman"/>
            </a:endParaRPr>
          </a:p>
          <a:p>
            <a:pPr marL="469900" marR="5080" indent="-457834" algn="just">
              <a:lnSpc>
                <a:spcPct val="100000"/>
              </a:lnSpc>
              <a:buFont typeface="Times New Roman"/>
              <a:buChar char="-"/>
              <a:tabLst>
                <a:tab pos="470534" algn="l"/>
              </a:tabLst>
            </a:pPr>
            <a:r>
              <a:rPr sz="2800" b="1" i="1" spc="-5" dirty="0">
                <a:latin typeface="Times New Roman"/>
                <a:cs typeface="Times New Roman"/>
              </a:rPr>
              <a:t>In other words, one duty </a:t>
            </a:r>
            <a:r>
              <a:rPr sz="2800" b="1" i="1" dirty="0">
                <a:latin typeface="Times New Roman"/>
                <a:cs typeface="Times New Roman"/>
              </a:rPr>
              <a:t>of </a:t>
            </a:r>
            <a:r>
              <a:rPr sz="2800" b="1" i="1" spc="-5" dirty="0">
                <a:latin typeface="Times New Roman"/>
                <a:cs typeface="Times New Roman"/>
              </a:rPr>
              <a:t>the network layer is  to carry a </a:t>
            </a:r>
            <a:r>
              <a:rPr sz="2800" b="1" i="1" dirty="0">
                <a:latin typeface="Times New Roman"/>
                <a:cs typeface="Times New Roman"/>
              </a:rPr>
              <a:t>payload </a:t>
            </a:r>
            <a:r>
              <a:rPr sz="2800" b="1" i="1" spc="-5" dirty="0">
                <a:latin typeface="Times New Roman"/>
                <a:cs typeface="Times New Roman"/>
              </a:rPr>
              <a:t>from the source to the  destination without changing it </a:t>
            </a:r>
            <a:r>
              <a:rPr sz="2800" b="1" i="1" dirty="0">
                <a:latin typeface="Times New Roman"/>
                <a:cs typeface="Times New Roman"/>
              </a:rPr>
              <a:t>or </a:t>
            </a:r>
            <a:r>
              <a:rPr sz="2800" b="1" i="1" spc="-5" dirty="0">
                <a:latin typeface="Times New Roman"/>
                <a:cs typeface="Times New Roman"/>
              </a:rPr>
              <a:t>using</a:t>
            </a:r>
            <a:r>
              <a:rPr sz="2800" b="1" i="1" spc="35" dirty="0">
                <a:latin typeface="Times New Roman"/>
                <a:cs typeface="Times New Roman"/>
              </a:rPr>
              <a:t> </a:t>
            </a:r>
            <a:r>
              <a:rPr sz="2800" b="1" i="1" spc="-5" dirty="0">
                <a:latin typeface="Times New Roman"/>
                <a:cs typeface="Times New Roman"/>
              </a:rPr>
              <a:t>it.</a:t>
            </a:r>
            <a:endParaRPr sz="2800">
              <a:latin typeface="Times New Roman"/>
              <a:cs typeface="Times New Roman"/>
            </a:endParaRPr>
          </a:p>
          <a:p>
            <a:pPr>
              <a:lnSpc>
                <a:spcPct val="100000"/>
              </a:lnSpc>
              <a:spcBef>
                <a:spcPts val="25"/>
              </a:spcBef>
              <a:buFont typeface="Times New Roman"/>
              <a:buChar char="-"/>
            </a:pPr>
            <a:endParaRPr sz="2900">
              <a:latin typeface="Times New Roman"/>
              <a:cs typeface="Times New Roman"/>
            </a:endParaRPr>
          </a:p>
          <a:p>
            <a:pPr marL="469900" marR="5080" indent="-457834" algn="just">
              <a:lnSpc>
                <a:spcPct val="100000"/>
              </a:lnSpc>
              <a:spcBef>
                <a:spcPts val="5"/>
              </a:spcBef>
              <a:buFont typeface="Times New Roman"/>
              <a:buChar char="-"/>
              <a:tabLst>
                <a:tab pos="470534" algn="l"/>
              </a:tabLst>
            </a:pPr>
            <a:r>
              <a:rPr sz="2800" b="1" i="1" spc="-5" dirty="0">
                <a:latin typeface="Times New Roman"/>
                <a:cs typeface="Times New Roman"/>
              </a:rPr>
              <a:t>Similar to the service of a carrier such as the  </a:t>
            </a:r>
            <a:r>
              <a:rPr sz="2800" b="1" i="1" dirty="0">
                <a:latin typeface="Times New Roman"/>
                <a:cs typeface="Times New Roman"/>
              </a:rPr>
              <a:t>postal</a:t>
            </a:r>
            <a:r>
              <a:rPr sz="2800" b="1" i="1" spc="-25" dirty="0">
                <a:latin typeface="Times New Roman"/>
                <a:cs typeface="Times New Roman"/>
              </a:rPr>
              <a:t> </a:t>
            </a:r>
            <a:r>
              <a:rPr sz="2800" b="1" i="1" spc="-10" dirty="0">
                <a:latin typeface="Times New Roman"/>
                <a:cs typeface="Times New Roman"/>
              </a:rPr>
              <a:t>office</a:t>
            </a:r>
            <a:endParaRPr sz="2800">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p:cNvSpPr>
            <a:spLocks noGrp="1" noChangeArrowheads="1"/>
          </p:cNvSpPr>
          <p:nvPr>
            <p:ph idx="1"/>
          </p:nvPr>
        </p:nvSpPr>
        <p:spPr>
          <a:xfrm>
            <a:off x="609600" y="152400"/>
            <a:ext cx="7767955" cy="685800"/>
          </a:xfrm>
        </p:spPr>
        <p:txBody>
          <a:bodyPr/>
          <a:lstStyle/>
          <a:p>
            <a:pPr algn="ctr" eaLnBrk="1" hangingPunct="1">
              <a:buFontTx/>
              <a:buNone/>
            </a:pPr>
            <a:r>
              <a:rPr lang="en-US" altLang="en-US" dirty="0" smtClean="0"/>
              <a:t>Special IP addresses.</a:t>
            </a:r>
          </a:p>
        </p:txBody>
      </p:sp>
      <p:pic>
        <p:nvPicPr>
          <p:cNvPr id="90116" name="Picture 5" descr="5-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716" y="831273"/>
            <a:ext cx="8410575"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09600" y="4038600"/>
            <a:ext cx="7620000" cy="2123658"/>
          </a:xfrm>
          <a:prstGeom prst="rect">
            <a:avLst/>
          </a:prstGeom>
        </p:spPr>
        <p:txBody>
          <a:bodyPr wrap="square">
            <a:spAutoFit/>
          </a:bodyPr>
          <a:lstStyle/>
          <a:p>
            <a:r>
              <a:rPr lang="en-US" altLang="en-US" i="1" dirty="0"/>
              <a:t>Private IP </a:t>
            </a:r>
            <a:r>
              <a:rPr lang="en-US" altLang="en-US" dirty="0"/>
              <a:t>network is an IP network that is not directly connected to the </a:t>
            </a:r>
            <a:r>
              <a:rPr lang="en-US" altLang="en-US" dirty="0" smtClean="0"/>
              <a:t>Internet</a:t>
            </a:r>
          </a:p>
          <a:p>
            <a:r>
              <a:rPr lang="en-US" altLang="en-US" dirty="0" smtClean="0"/>
              <a:t>Private </a:t>
            </a:r>
            <a:r>
              <a:rPr lang="en-US" altLang="en-US" dirty="0"/>
              <a:t>networks use addresses from the following experimental address ranges (</a:t>
            </a:r>
            <a:r>
              <a:rPr lang="en-US" altLang="en-US" i="1" dirty="0"/>
              <a:t>non-routable addresses</a:t>
            </a:r>
            <a:r>
              <a:rPr lang="en-US" altLang="en-US" dirty="0"/>
              <a:t>): </a:t>
            </a:r>
          </a:p>
          <a:p>
            <a:pPr marL="800100" lvl="1" indent="-342900">
              <a:buFont typeface="Arial" panose="020B0604020202020204" pitchFamily="34" charset="0"/>
              <a:buChar char="•"/>
            </a:pPr>
            <a:r>
              <a:rPr lang="en-US" altLang="en-US" sz="2000" dirty="0"/>
              <a:t>10.0.0.0 – 10.255.255.255 (16,777,216 hosts)</a:t>
            </a:r>
          </a:p>
          <a:p>
            <a:pPr marL="800100" lvl="1" indent="-342900">
              <a:buFont typeface="Arial" panose="020B0604020202020204" pitchFamily="34" charset="0"/>
              <a:buChar char="•"/>
            </a:pPr>
            <a:r>
              <a:rPr lang="en-US" altLang="en-US" sz="2000" dirty="0"/>
              <a:t>172.16.0.0 – 172.31.255.255 (1,048,576 hosts)</a:t>
            </a:r>
          </a:p>
          <a:p>
            <a:pPr marL="800100" lvl="1" indent="-342900">
              <a:buFont typeface="Arial" panose="020B0604020202020204" pitchFamily="34" charset="0"/>
              <a:buChar char="•"/>
            </a:pPr>
            <a:r>
              <a:rPr lang="en-US" altLang="en-US" sz="2000" dirty="0"/>
              <a:t>192.168.0.0 – 192.168.255.255 (65,536 hosts)</a:t>
            </a:r>
          </a:p>
          <a:p>
            <a:pPr marL="285750" indent="-285750">
              <a:buFont typeface="Arial" panose="020B0604020202020204" pitchFamily="34" charset="0"/>
              <a:buChar char="•"/>
            </a:pPr>
            <a:endParaRPr lang="en-US" altLang="en-US" dirty="0"/>
          </a:p>
        </p:txBody>
      </p:sp>
    </p:spTree>
    <p:extLst>
      <p:ext uri="{BB962C8B-B14F-4D97-AF65-F5344CB8AC3E}">
        <p14:creationId xmlns:p14="http://schemas.microsoft.com/office/powerpoint/2010/main" val="214118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38125" y="5646738"/>
            <a:ext cx="7696200" cy="838200"/>
            <a:chOff x="192" y="3648"/>
            <a:chExt cx="4848" cy="528"/>
          </a:xfrm>
        </p:grpSpPr>
        <p:grpSp>
          <p:nvGrpSpPr>
            <p:cNvPr id="91145" name="Group 3"/>
            <p:cNvGrpSpPr>
              <a:grpSpLocks/>
            </p:cNvGrpSpPr>
            <p:nvPr/>
          </p:nvGrpSpPr>
          <p:grpSpPr bwMode="auto">
            <a:xfrm>
              <a:off x="192" y="3648"/>
              <a:ext cx="3504" cy="528"/>
              <a:chOff x="192" y="3648"/>
              <a:chExt cx="3504" cy="528"/>
            </a:xfrm>
          </p:grpSpPr>
          <p:sp>
            <p:nvSpPr>
              <p:cNvPr id="91147" name="Rectangle 4"/>
              <p:cNvSpPr>
                <a:spLocks noChangeArrowheads="1"/>
              </p:cNvSpPr>
              <p:nvPr/>
            </p:nvSpPr>
            <p:spPr bwMode="auto">
              <a:xfrm>
                <a:off x="192" y="3648"/>
                <a:ext cx="2688" cy="528"/>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ltLang="en-US">
                  <a:solidFill>
                    <a:srgbClr val="FF0000"/>
                  </a:solidFill>
                </a:endParaRPr>
              </a:p>
            </p:txBody>
          </p:sp>
          <p:sp>
            <p:nvSpPr>
              <p:cNvPr id="91148" name="AutoShape 5"/>
              <p:cNvSpPr>
                <a:spLocks noChangeArrowheads="1"/>
              </p:cNvSpPr>
              <p:nvPr/>
            </p:nvSpPr>
            <p:spPr bwMode="auto">
              <a:xfrm>
                <a:off x="2976" y="3696"/>
                <a:ext cx="720" cy="144"/>
              </a:xfrm>
              <a:prstGeom prst="rightArrow">
                <a:avLst>
                  <a:gd name="adj1" fmla="val 50000"/>
                  <a:gd name="adj2" fmla="val 125000"/>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endParaRPr lang="en-US" altLang="en-US">
                  <a:solidFill>
                    <a:srgbClr val="FF0000"/>
                  </a:solidFill>
                </a:endParaRPr>
              </a:p>
            </p:txBody>
          </p:sp>
        </p:grpSp>
        <p:sp>
          <p:nvSpPr>
            <p:cNvPr id="91146" name="Text Box 6"/>
            <p:cNvSpPr txBox="1">
              <a:spLocks noChangeArrowheads="1"/>
            </p:cNvSpPr>
            <p:nvPr/>
          </p:nvSpPr>
          <p:spPr bwMode="auto">
            <a:xfrm>
              <a:off x="3744" y="3667"/>
              <a:ext cx="129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n-US" altLang="en-US" b="1">
                  <a:solidFill>
                    <a:srgbClr val="FF0000"/>
                  </a:solidFill>
                </a:rPr>
                <a:t>Subnetting</a:t>
              </a:r>
            </a:p>
          </p:txBody>
        </p:sp>
      </p:grpSp>
      <p:sp>
        <p:nvSpPr>
          <p:cNvPr id="91139" name="Rectangle 7"/>
          <p:cNvSpPr>
            <a:spLocks noGrp="1" noChangeArrowheads="1"/>
          </p:cNvSpPr>
          <p:nvPr>
            <p:ph type="title"/>
          </p:nvPr>
        </p:nvSpPr>
        <p:spPr>
          <a:xfrm>
            <a:off x="280987" y="152400"/>
            <a:ext cx="6348413" cy="430887"/>
          </a:xfrm>
        </p:spPr>
        <p:txBody>
          <a:bodyPr/>
          <a:lstStyle/>
          <a:p>
            <a:r>
              <a:rPr lang="en-US" altLang="en-US" sz="2800" dirty="0" err="1" smtClean="0">
                <a:ea typeface="MS PGothic" pitchFamily="34" charset="-128"/>
              </a:rPr>
              <a:t>Subnetting</a:t>
            </a:r>
            <a:endParaRPr lang="en-US" altLang="en-US" sz="2800" dirty="0" smtClean="0">
              <a:ea typeface="MS PGothic" pitchFamily="34" charset="-128"/>
            </a:endParaRPr>
          </a:p>
        </p:txBody>
      </p:sp>
      <p:sp>
        <p:nvSpPr>
          <p:cNvPr id="209929" name="Oval 9"/>
          <p:cNvSpPr>
            <a:spLocks noChangeArrowheads="1"/>
          </p:cNvSpPr>
          <p:nvPr/>
        </p:nvSpPr>
        <p:spPr bwMode="auto">
          <a:xfrm>
            <a:off x="4343400" y="1371600"/>
            <a:ext cx="4572000" cy="3124200"/>
          </a:xfrm>
          <a:prstGeom prst="ellipse">
            <a:avLst/>
          </a:prstGeom>
          <a:solidFill>
            <a:schemeClr val="hlink"/>
          </a:solidFill>
          <a:ln w="9525">
            <a:solidFill>
              <a:schemeClr val="tx1"/>
            </a:solidFill>
            <a:round/>
            <a:headEnd/>
            <a:tailEnd/>
          </a:ln>
          <a:effectLst>
            <a:outerShdw blurRad="63500" dist="107763" dir="2700000" algn="ctr" rotWithShape="0">
              <a:schemeClr val="bg2">
                <a:alpha val="74998"/>
              </a:schemeClr>
            </a:outerShdw>
          </a:effectLst>
        </p:spPr>
        <p:txBody>
          <a:bodyPr wrap="none" rIns="0" anchorCtr="1"/>
          <a:lstStyle/>
          <a:p>
            <a:pPr algn="r" eaLnBrk="0" hangingPunct="0">
              <a:defRPr/>
            </a:pPr>
            <a:r>
              <a:rPr lang="en-US">
                <a:latin typeface="Arial" charset="0"/>
                <a:ea typeface="ＭＳ Ｐゴシック" charset="0"/>
                <a:cs typeface="ＭＳ Ｐゴシック" charset="0"/>
              </a:rPr>
              <a:t>University Network</a:t>
            </a:r>
          </a:p>
        </p:txBody>
      </p:sp>
      <p:sp>
        <p:nvSpPr>
          <p:cNvPr id="91141" name="Oval 10"/>
          <p:cNvSpPr>
            <a:spLocks noChangeArrowheads="1"/>
          </p:cNvSpPr>
          <p:nvPr/>
        </p:nvSpPr>
        <p:spPr bwMode="auto">
          <a:xfrm>
            <a:off x="6705600" y="2362200"/>
            <a:ext cx="1905000" cy="990600"/>
          </a:xfrm>
          <a:prstGeom prst="ellipse">
            <a:avLst/>
          </a:prstGeom>
          <a:gradFill rotWithShape="0">
            <a:gsLst>
              <a:gs pos="0">
                <a:schemeClr val="hlink"/>
              </a:gs>
              <a:gs pos="100000">
                <a:srgbClr val="FFCC66"/>
              </a:gs>
            </a:gsLst>
            <a:lin ang="0" scaled="1"/>
          </a:gradFill>
          <a:ln w="9525">
            <a:solidFill>
              <a:schemeClr val="tx1"/>
            </a:solidFill>
            <a:round/>
            <a:headEnd/>
            <a:tailEnd/>
          </a:ln>
        </p:spPr>
        <p:txBody>
          <a:bodyPr wrap="none" anchor="ctr"/>
          <a:lstStyle/>
          <a:p>
            <a:pPr algn="ctr" eaLnBrk="0" hangingPunct="0"/>
            <a:r>
              <a:rPr lang="en-US" altLang="en-US" sz="2000"/>
              <a:t>Medical </a:t>
            </a:r>
          </a:p>
          <a:p>
            <a:pPr algn="ctr" eaLnBrk="0" hangingPunct="0"/>
            <a:r>
              <a:rPr lang="en-US" altLang="en-US" sz="2000"/>
              <a:t>School</a:t>
            </a:r>
          </a:p>
        </p:txBody>
      </p:sp>
      <p:sp>
        <p:nvSpPr>
          <p:cNvPr id="91142" name="Oval 11"/>
          <p:cNvSpPr>
            <a:spLocks noChangeArrowheads="1"/>
          </p:cNvSpPr>
          <p:nvPr/>
        </p:nvSpPr>
        <p:spPr bwMode="auto">
          <a:xfrm>
            <a:off x="5791200" y="3276600"/>
            <a:ext cx="1905000" cy="990600"/>
          </a:xfrm>
          <a:prstGeom prst="ellipse">
            <a:avLst/>
          </a:prstGeom>
          <a:gradFill rotWithShape="0">
            <a:gsLst>
              <a:gs pos="0">
                <a:schemeClr val="hlink"/>
              </a:gs>
              <a:gs pos="100000">
                <a:srgbClr val="FFCC66"/>
              </a:gs>
            </a:gsLst>
            <a:lin ang="0" scaled="1"/>
          </a:gradFill>
          <a:ln w="9525">
            <a:solidFill>
              <a:schemeClr val="tx1"/>
            </a:solidFill>
            <a:round/>
            <a:headEnd/>
            <a:tailEnd/>
          </a:ln>
        </p:spPr>
        <p:txBody>
          <a:bodyPr wrap="none" anchor="ctr"/>
          <a:lstStyle/>
          <a:p>
            <a:pPr algn="ctr" eaLnBrk="0" hangingPunct="0"/>
            <a:r>
              <a:rPr lang="en-US" altLang="en-US" sz="2000"/>
              <a:t>Library</a:t>
            </a:r>
          </a:p>
        </p:txBody>
      </p:sp>
      <p:sp>
        <p:nvSpPr>
          <p:cNvPr id="91143" name="Oval 12"/>
          <p:cNvSpPr>
            <a:spLocks noChangeArrowheads="1"/>
          </p:cNvSpPr>
          <p:nvPr/>
        </p:nvSpPr>
        <p:spPr bwMode="auto">
          <a:xfrm>
            <a:off x="4495800" y="2286000"/>
            <a:ext cx="1905000" cy="990600"/>
          </a:xfrm>
          <a:prstGeom prst="ellipse">
            <a:avLst/>
          </a:prstGeom>
          <a:gradFill rotWithShape="0">
            <a:gsLst>
              <a:gs pos="0">
                <a:schemeClr val="hlink"/>
              </a:gs>
              <a:gs pos="100000">
                <a:srgbClr val="FFCC66"/>
              </a:gs>
            </a:gsLst>
            <a:lin ang="0" scaled="1"/>
          </a:gradFill>
          <a:ln w="9525">
            <a:solidFill>
              <a:schemeClr val="tx1"/>
            </a:solidFill>
            <a:round/>
            <a:headEnd/>
            <a:tailEnd/>
          </a:ln>
        </p:spPr>
        <p:txBody>
          <a:bodyPr wrap="none" anchor="ctr"/>
          <a:lstStyle/>
          <a:p>
            <a:pPr algn="ctr" eaLnBrk="0" hangingPunct="0"/>
            <a:r>
              <a:rPr lang="en-US" altLang="en-US" sz="2000"/>
              <a:t>Engineering</a:t>
            </a:r>
          </a:p>
          <a:p>
            <a:pPr algn="ctr" eaLnBrk="0" hangingPunct="0"/>
            <a:r>
              <a:rPr lang="en-US" altLang="en-US" sz="2000"/>
              <a:t>School</a:t>
            </a:r>
            <a:endParaRPr lang="en-US" altLang="en-US"/>
          </a:p>
        </p:txBody>
      </p:sp>
      <p:sp>
        <p:nvSpPr>
          <p:cNvPr id="91144" name="Rectangle 8"/>
          <p:cNvSpPr>
            <a:spLocks noGrp="1" noChangeArrowheads="1"/>
          </p:cNvSpPr>
          <p:nvPr>
            <p:ph type="body" idx="1"/>
          </p:nvPr>
        </p:nvSpPr>
        <p:spPr>
          <a:xfrm>
            <a:off x="200025" y="736600"/>
            <a:ext cx="4143376" cy="3573286"/>
          </a:xfrm>
        </p:spPr>
        <p:txBody>
          <a:bodyPr/>
          <a:lstStyle/>
          <a:p>
            <a:pPr>
              <a:lnSpc>
                <a:spcPct val="90000"/>
              </a:lnSpc>
              <a:tabLst>
                <a:tab pos="1085850" algn="l"/>
                <a:tab pos="1428750" algn="l"/>
                <a:tab pos="2514600" algn="l"/>
                <a:tab pos="5661025" algn="l"/>
              </a:tabLst>
            </a:pPr>
            <a:r>
              <a:rPr lang="en-US" altLang="en-US" b="1" dirty="0" smtClean="0">
                <a:ea typeface="MS PGothic" pitchFamily="34" charset="-128"/>
              </a:rPr>
              <a:t>Problem</a:t>
            </a:r>
            <a:r>
              <a:rPr lang="en-US" altLang="en-US" dirty="0" smtClean="0">
                <a:solidFill>
                  <a:schemeClr val="accent2"/>
                </a:solidFill>
                <a:ea typeface="MS PGothic" pitchFamily="34" charset="-128"/>
              </a:rPr>
              <a:t>: </a:t>
            </a:r>
            <a:r>
              <a:rPr lang="en-US" altLang="en-US" sz="2000" dirty="0" smtClean="0">
                <a:solidFill>
                  <a:schemeClr val="accent2"/>
                </a:solidFill>
                <a:ea typeface="MS PGothic" pitchFamily="34" charset="-128"/>
              </a:rPr>
              <a:t>Organizations have multiple groups/entities within their organization which are independently managed. Each would prefer to manage their own IT facilities, i.e., own network</a:t>
            </a:r>
            <a:endParaRPr lang="en-US" altLang="en-US" sz="2000" dirty="0">
              <a:ea typeface="MS PGothic" pitchFamily="34" charset="-128"/>
            </a:endParaRPr>
          </a:p>
          <a:p>
            <a:pPr>
              <a:lnSpc>
                <a:spcPct val="90000"/>
              </a:lnSpc>
              <a:tabLst>
                <a:tab pos="1085850" algn="l"/>
                <a:tab pos="1428750" algn="l"/>
                <a:tab pos="2514600" algn="l"/>
                <a:tab pos="5661025" algn="l"/>
              </a:tabLst>
            </a:pPr>
            <a:r>
              <a:rPr lang="en-US" altLang="en-US" sz="2000" b="1" dirty="0" smtClean="0">
                <a:ea typeface="MS PGothic" pitchFamily="34" charset="-128"/>
              </a:rPr>
              <a:t>Solution 1:</a:t>
            </a:r>
            <a:r>
              <a:rPr lang="en-US" altLang="en-US" sz="2000" dirty="0" smtClean="0">
                <a:ea typeface="MS PGothic" pitchFamily="34" charset="-128"/>
              </a:rPr>
              <a:t> Allocate to each entity their own IP network/domain</a:t>
            </a:r>
          </a:p>
          <a:p>
            <a:pPr marL="800100" lvl="1" indent="-342900">
              <a:lnSpc>
                <a:spcPct val="90000"/>
              </a:lnSpc>
              <a:buFont typeface="Arial" pitchFamily="34" charset="0"/>
              <a:buChar char="•"/>
              <a:tabLst>
                <a:tab pos="1085850" algn="l"/>
                <a:tab pos="1428750" algn="l"/>
                <a:tab pos="2514600" algn="l"/>
                <a:tab pos="5661025" algn="l"/>
              </a:tabLst>
            </a:pPr>
            <a:r>
              <a:rPr lang="en-US" altLang="en-US" sz="2000" dirty="0" smtClean="0">
                <a:ea typeface="MS PGothic" pitchFamily="34" charset="-128"/>
              </a:rPr>
              <a:t>Organization must own multiple IP address domains</a:t>
            </a:r>
          </a:p>
          <a:p>
            <a:pPr marL="800100" lvl="1" indent="-342900">
              <a:lnSpc>
                <a:spcPct val="90000"/>
              </a:lnSpc>
              <a:buFont typeface="Arial" pitchFamily="34" charset="0"/>
              <a:buChar char="•"/>
              <a:tabLst>
                <a:tab pos="1085850" algn="l"/>
                <a:tab pos="1428750" algn="l"/>
                <a:tab pos="2514600" algn="l"/>
                <a:tab pos="5661025" algn="l"/>
              </a:tabLst>
            </a:pPr>
            <a:r>
              <a:rPr lang="en-US" altLang="en-US" sz="2000" dirty="0" smtClean="0">
                <a:ea typeface="MS PGothic" pitchFamily="34" charset="-128"/>
              </a:rPr>
              <a:t>Expensive (each IP domain costs money) and cumbersome to manage</a:t>
            </a:r>
          </a:p>
          <a:p>
            <a:pPr marL="342900" indent="-342900">
              <a:lnSpc>
                <a:spcPct val="90000"/>
              </a:lnSpc>
              <a:buFont typeface="Arial" pitchFamily="34" charset="0"/>
              <a:buChar char="•"/>
              <a:tabLst>
                <a:tab pos="1085850" algn="l"/>
                <a:tab pos="1428750" algn="l"/>
                <a:tab pos="2514600" algn="l"/>
                <a:tab pos="5661025" algn="l"/>
              </a:tabLst>
            </a:pPr>
            <a:endParaRPr lang="en-US" altLang="en-US" sz="3000" dirty="0" smtClean="0">
              <a:ea typeface="MS PGothic" pitchFamily="34" charset="-128"/>
            </a:endParaRPr>
          </a:p>
        </p:txBody>
      </p:sp>
      <p:sp>
        <p:nvSpPr>
          <p:cNvPr id="3" name="Rectangle 2"/>
          <p:cNvSpPr/>
          <p:nvPr/>
        </p:nvSpPr>
        <p:spPr>
          <a:xfrm>
            <a:off x="238125" y="5646738"/>
            <a:ext cx="4257675" cy="923330"/>
          </a:xfrm>
          <a:prstGeom prst="rect">
            <a:avLst/>
          </a:prstGeom>
        </p:spPr>
        <p:txBody>
          <a:bodyPr wrap="square">
            <a:spAutoFit/>
          </a:bodyPr>
          <a:lstStyle/>
          <a:p>
            <a:pPr lvl="1">
              <a:lnSpc>
                <a:spcPct val="90000"/>
              </a:lnSpc>
              <a:tabLst>
                <a:tab pos="1085850" algn="l"/>
                <a:tab pos="1428750" algn="l"/>
                <a:tab pos="2514600" algn="l"/>
                <a:tab pos="5661025" algn="l"/>
              </a:tabLst>
            </a:pPr>
            <a:r>
              <a:rPr lang="en-US" altLang="en-US" sz="2000" b="1" dirty="0">
                <a:ea typeface="MS PGothic" pitchFamily="34" charset="-128"/>
              </a:rPr>
              <a:t>Solution 2:</a:t>
            </a:r>
            <a:r>
              <a:rPr lang="en-US" altLang="en-US" sz="2000" dirty="0">
                <a:ea typeface="MS PGothic" pitchFamily="34" charset="-128"/>
              </a:rPr>
              <a:t> Add another level of hierarchy to the existing IP addressing structure</a:t>
            </a:r>
          </a:p>
        </p:txBody>
      </p:sp>
    </p:spTree>
    <p:extLst>
      <p:ext uri="{BB962C8B-B14F-4D97-AF65-F5344CB8AC3E}">
        <p14:creationId xmlns:p14="http://schemas.microsoft.com/office/powerpoint/2010/main" val="23697593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a:xfrm>
            <a:off x="180109" y="1143000"/>
            <a:ext cx="8915400" cy="4819781"/>
          </a:xfrm>
        </p:spPr>
        <p:txBody>
          <a:bodyPr/>
          <a:lstStyle/>
          <a:p>
            <a:pPr>
              <a:lnSpc>
                <a:spcPct val="90000"/>
              </a:lnSpc>
              <a:tabLst>
                <a:tab pos="2057400" algn="l"/>
                <a:tab pos="2286000" algn="l"/>
                <a:tab pos="5661025" algn="l"/>
              </a:tabLst>
            </a:pPr>
            <a:r>
              <a:rPr lang="en-US" altLang="en-US" dirty="0" smtClean="0">
                <a:ea typeface="MS PGothic" pitchFamily="34" charset="-128"/>
              </a:rPr>
              <a:t>Split the host number portion of an IP address into a </a:t>
            </a:r>
            <a:r>
              <a:rPr lang="en-US" altLang="en-US" b="1" dirty="0" smtClean="0">
                <a:solidFill>
                  <a:srgbClr val="0000FF"/>
                </a:solidFill>
                <a:latin typeface="Courier New" pitchFamily="49" charset="0"/>
                <a:ea typeface="MS PGothic" pitchFamily="34" charset="-128"/>
              </a:rPr>
              <a:t>subnet number</a:t>
            </a:r>
            <a:r>
              <a:rPr lang="en-US" altLang="en-US" dirty="0" smtClean="0">
                <a:solidFill>
                  <a:srgbClr val="0000FF"/>
                </a:solidFill>
                <a:ea typeface="MS PGothic" pitchFamily="34" charset="-128"/>
              </a:rPr>
              <a:t> </a:t>
            </a:r>
            <a:r>
              <a:rPr lang="en-US" altLang="en-US" dirty="0" smtClean="0">
                <a:ea typeface="MS PGothic" pitchFamily="34" charset="-128"/>
              </a:rPr>
              <a:t>and a (smaller) </a:t>
            </a:r>
            <a:r>
              <a:rPr lang="en-US" altLang="en-US" b="1" dirty="0" smtClean="0">
                <a:solidFill>
                  <a:schemeClr val="accent2"/>
                </a:solidFill>
                <a:latin typeface="Courier New" pitchFamily="49" charset="0"/>
                <a:ea typeface="MS PGothic" pitchFamily="34" charset="-128"/>
              </a:rPr>
              <a:t>host number</a:t>
            </a:r>
            <a:r>
              <a:rPr lang="en-US" altLang="en-US" dirty="0" smtClean="0">
                <a:solidFill>
                  <a:schemeClr val="accent2"/>
                </a:solidFill>
                <a:ea typeface="MS PGothic" pitchFamily="34" charset="-128"/>
              </a:rPr>
              <a:t>.</a:t>
            </a:r>
            <a:r>
              <a:rPr lang="en-US" altLang="en-US" dirty="0" smtClean="0">
                <a:ea typeface="MS PGothic" pitchFamily="34" charset="-128"/>
              </a:rPr>
              <a:t> </a:t>
            </a:r>
          </a:p>
          <a:p>
            <a:pPr>
              <a:lnSpc>
                <a:spcPct val="90000"/>
              </a:lnSpc>
              <a:tabLst>
                <a:tab pos="2057400" algn="l"/>
                <a:tab pos="2286000" algn="l"/>
                <a:tab pos="5661025" algn="l"/>
              </a:tabLst>
            </a:pPr>
            <a:endParaRPr lang="en-US" altLang="en-US" dirty="0" smtClean="0">
              <a:ea typeface="MS PGothic" pitchFamily="34" charset="-128"/>
            </a:endParaRPr>
          </a:p>
          <a:p>
            <a:pPr>
              <a:lnSpc>
                <a:spcPct val="90000"/>
              </a:lnSpc>
              <a:tabLst>
                <a:tab pos="2057400" algn="l"/>
                <a:tab pos="2286000" algn="l"/>
                <a:tab pos="5661025" algn="l"/>
              </a:tabLst>
            </a:pPr>
            <a:r>
              <a:rPr lang="en-US" altLang="en-US" dirty="0" smtClean="0">
                <a:ea typeface="MS PGothic" pitchFamily="34" charset="-128"/>
              </a:rPr>
              <a:t>Result is a 3-layer hierarchy</a:t>
            </a:r>
          </a:p>
          <a:p>
            <a:pPr lvl="1">
              <a:lnSpc>
                <a:spcPct val="90000"/>
              </a:lnSpc>
              <a:tabLst>
                <a:tab pos="2057400" algn="l"/>
                <a:tab pos="2286000" algn="l"/>
                <a:tab pos="5661025" algn="l"/>
              </a:tabLst>
            </a:pPr>
            <a:endParaRPr lang="en-US" altLang="en-US" dirty="0" smtClean="0">
              <a:ea typeface="MS PGothic" pitchFamily="34" charset="-128"/>
            </a:endParaRPr>
          </a:p>
          <a:p>
            <a:pPr lvl="1">
              <a:lnSpc>
                <a:spcPct val="90000"/>
              </a:lnSpc>
              <a:tabLst>
                <a:tab pos="2057400" algn="l"/>
                <a:tab pos="2286000" algn="l"/>
                <a:tab pos="5661025" algn="l"/>
              </a:tabLst>
            </a:pPr>
            <a:endParaRPr lang="en-US" altLang="en-US" dirty="0" smtClean="0">
              <a:ea typeface="MS PGothic" pitchFamily="34" charset="-128"/>
            </a:endParaRPr>
          </a:p>
          <a:p>
            <a:pPr>
              <a:lnSpc>
                <a:spcPct val="90000"/>
              </a:lnSpc>
              <a:tabLst>
                <a:tab pos="2057400" algn="l"/>
                <a:tab pos="2286000" algn="l"/>
                <a:tab pos="5661025" algn="l"/>
              </a:tabLst>
            </a:pPr>
            <a:endParaRPr lang="en-US" altLang="en-US" dirty="0" smtClean="0">
              <a:solidFill>
                <a:srgbClr val="FF0000"/>
              </a:solidFill>
              <a:ea typeface="MS PGothic" pitchFamily="34" charset="-128"/>
            </a:endParaRPr>
          </a:p>
          <a:p>
            <a:pPr>
              <a:lnSpc>
                <a:spcPct val="90000"/>
              </a:lnSpc>
              <a:tabLst>
                <a:tab pos="2057400" algn="l"/>
                <a:tab pos="2286000" algn="l"/>
                <a:tab pos="5661025" algn="l"/>
              </a:tabLst>
            </a:pPr>
            <a:endParaRPr lang="en-US" altLang="en-US" dirty="0" smtClean="0">
              <a:solidFill>
                <a:srgbClr val="FF0000"/>
              </a:solidFill>
              <a:ea typeface="MS PGothic" pitchFamily="34" charset="-128"/>
            </a:endParaRPr>
          </a:p>
          <a:p>
            <a:pPr>
              <a:lnSpc>
                <a:spcPct val="90000"/>
              </a:lnSpc>
              <a:tabLst>
                <a:tab pos="2057400" algn="l"/>
                <a:tab pos="2286000" algn="l"/>
                <a:tab pos="5661025" algn="l"/>
              </a:tabLst>
            </a:pPr>
            <a:endParaRPr lang="en-US" altLang="en-US" dirty="0" smtClean="0">
              <a:solidFill>
                <a:srgbClr val="FF0000"/>
              </a:solidFill>
              <a:ea typeface="MS PGothic" pitchFamily="34" charset="-128"/>
            </a:endParaRPr>
          </a:p>
          <a:p>
            <a:pPr>
              <a:lnSpc>
                <a:spcPct val="90000"/>
              </a:lnSpc>
              <a:tabLst>
                <a:tab pos="2057400" algn="l"/>
                <a:tab pos="2286000" algn="l"/>
                <a:tab pos="5661025" algn="l"/>
              </a:tabLst>
            </a:pPr>
            <a:endParaRPr lang="en-US" altLang="en-US" dirty="0" smtClean="0">
              <a:solidFill>
                <a:srgbClr val="FF0000"/>
              </a:solidFill>
              <a:ea typeface="MS PGothic" pitchFamily="34" charset="-128"/>
            </a:endParaRPr>
          </a:p>
          <a:p>
            <a:pPr>
              <a:lnSpc>
                <a:spcPct val="90000"/>
              </a:lnSpc>
              <a:tabLst>
                <a:tab pos="2057400" algn="l"/>
                <a:tab pos="2286000" algn="l"/>
                <a:tab pos="5661025" algn="l"/>
              </a:tabLst>
            </a:pPr>
            <a:r>
              <a:rPr lang="en-US" altLang="en-US" dirty="0" smtClean="0">
                <a:solidFill>
                  <a:srgbClr val="FF0000"/>
                </a:solidFill>
                <a:ea typeface="MS PGothic" pitchFamily="34" charset="-128"/>
              </a:rPr>
              <a:t>Then: 	</a:t>
            </a:r>
            <a:endParaRPr lang="en-US" altLang="en-US" dirty="0" smtClean="0">
              <a:ea typeface="MS PGothic" pitchFamily="34" charset="-128"/>
            </a:endParaRPr>
          </a:p>
          <a:p>
            <a:pPr marL="1257300" lvl="2" indent="-342900">
              <a:lnSpc>
                <a:spcPct val="90000"/>
              </a:lnSpc>
              <a:buFont typeface="Arial" pitchFamily="34" charset="0"/>
              <a:buChar char="•"/>
              <a:tabLst>
                <a:tab pos="2057400" algn="l"/>
                <a:tab pos="2286000" algn="l"/>
                <a:tab pos="5661025" algn="l"/>
              </a:tabLst>
            </a:pPr>
            <a:r>
              <a:rPr lang="en-US" altLang="en-US" sz="2000" dirty="0" smtClean="0">
                <a:ea typeface="MS PGothic" pitchFamily="34" charset="-128"/>
              </a:rPr>
              <a:t>Subnets can be freely assigned within the organization</a:t>
            </a:r>
          </a:p>
          <a:p>
            <a:pPr marL="1257300" lvl="2" indent="-342900">
              <a:lnSpc>
                <a:spcPct val="90000"/>
              </a:lnSpc>
              <a:buFont typeface="Arial" pitchFamily="34" charset="0"/>
              <a:buChar char="•"/>
              <a:tabLst>
                <a:tab pos="2057400" algn="l"/>
                <a:tab pos="2286000" algn="l"/>
                <a:tab pos="5661025" algn="l"/>
              </a:tabLst>
            </a:pPr>
            <a:r>
              <a:rPr lang="en-US" altLang="en-US" sz="2000" dirty="0" smtClean="0">
                <a:ea typeface="MS PGothic" pitchFamily="34" charset="-128"/>
              </a:rPr>
              <a:t>Internally, subnets are treated as separate networks</a:t>
            </a:r>
          </a:p>
          <a:p>
            <a:pPr marL="1257300" lvl="2" indent="-342900">
              <a:lnSpc>
                <a:spcPct val="90000"/>
              </a:lnSpc>
              <a:buFont typeface="Arial" pitchFamily="34" charset="0"/>
              <a:buChar char="•"/>
              <a:tabLst>
                <a:tab pos="2057400" algn="l"/>
                <a:tab pos="2286000" algn="l"/>
                <a:tab pos="5661025" algn="l"/>
              </a:tabLst>
            </a:pPr>
            <a:r>
              <a:rPr lang="en-US" altLang="en-US" sz="2000" dirty="0" smtClean="0">
                <a:ea typeface="MS PGothic" pitchFamily="34" charset="-128"/>
              </a:rPr>
              <a:t>Subnet structure is not visible outside the organization</a:t>
            </a:r>
            <a:endParaRPr lang="en-US" altLang="en-US" dirty="0" smtClean="0">
              <a:ea typeface="MS PGothic" pitchFamily="34" charset="-128"/>
            </a:endParaRPr>
          </a:p>
        </p:txBody>
      </p:sp>
      <p:sp>
        <p:nvSpPr>
          <p:cNvPr id="92164" name="Rectangle 2"/>
          <p:cNvSpPr>
            <a:spLocks noGrp="1" noChangeArrowheads="1"/>
          </p:cNvSpPr>
          <p:nvPr>
            <p:ph type="title"/>
          </p:nvPr>
        </p:nvSpPr>
        <p:spPr>
          <a:xfrm>
            <a:off x="304800" y="228600"/>
            <a:ext cx="8681719" cy="430887"/>
          </a:xfrm>
        </p:spPr>
        <p:txBody>
          <a:bodyPr/>
          <a:lstStyle/>
          <a:p>
            <a:pPr algn="ctr"/>
            <a:r>
              <a:rPr lang="en-US" altLang="en-US" sz="2800" dirty="0" smtClean="0">
                <a:ea typeface="MS PGothic" pitchFamily="34" charset="-128"/>
              </a:rPr>
              <a:t>Basic Idea of </a:t>
            </a:r>
            <a:r>
              <a:rPr lang="en-US" altLang="en-US" sz="2800" dirty="0" err="1" smtClean="0">
                <a:ea typeface="MS PGothic" pitchFamily="34" charset="-128"/>
              </a:rPr>
              <a:t>Subnetting</a:t>
            </a:r>
            <a:endParaRPr lang="en-US" altLang="en-US" sz="2800" dirty="0" smtClean="0">
              <a:ea typeface="MS PGothic" pitchFamily="34" charset="-128"/>
            </a:endParaRPr>
          </a:p>
        </p:txBody>
      </p:sp>
      <p:sp>
        <p:nvSpPr>
          <p:cNvPr id="210948" name="Rectangle 4"/>
          <p:cNvSpPr>
            <a:spLocks noChangeArrowheads="1"/>
          </p:cNvSpPr>
          <p:nvPr/>
        </p:nvSpPr>
        <p:spPr bwMode="auto">
          <a:xfrm>
            <a:off x="1295400" y="2667000"/>
            <a:ext cx="3048000" cy="533400"/>
          </a:xfrm>
          <a:prstGeom prst="rect">
            <a:avLst/>
          </a:prstGeom>
          <a:solidFill>
            <a:schemeClr val="hlink"/>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defRPr/>
            </a:pPr>
            <a:r>
              <a:rPr lang="en-US" b="1">
                <a:latin typeface="Courier New" charset="0"/>
                <a:ea typeface="ＭＳ Ｐゴシック" charset="0"/>
                <a:cs typeface="ＭＳ Ｐゴシック" charset="0"/>
              </a:rPr>
              <a:t>network prefix</a:t>
            </a:r>
            <a:endParaRPr lang="en-US">
              <a:latin typeface="Times New Roman" charset="0"/>
              <a:ea typeface="ＭＳ Ｐゴシック" charset="0"/>
              <a:cs typeface="ＭＳ Ｐゴシック" charset="0"/>
            </a:endParaRPr>
          </a:p>
        </p:txBody>
      </p:sp>
      <p:sp>
        <p:nvSpPr>
          <p:cNvPr id="92166" name="Rectangle 5"/>
          <p:cNvSpPr>
            <a:spLocks noChangeArrowheads="1"/>
          </p:cNvSpPr>
          <p:nvPr/>
        </p:nvSpPr>
        <p:spPr bwMode="auto">
          <a:xfrm>
            <a:off x="4419600" y="2667000"/>
            <a:ext cx="4191000" cy="533400"/>
          </a:xfrm>
          <a:prstGeom prst="rect">
            <a:avLst/>
          </a:prstGeom>
          <a:solidFill>
            <a:srgbClr val="FFCC66"/>
          </a:solidFill>
          <a:ln>
            <a:noFill/>
          </a:ln>
          <a:effectLst>
            <a:prstShdw prst="shdw17" dist="17961" dir="2700000">
              <a:srgbClr val="997A3D">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en-US" altLang="en-US" b="1">
                <a:latin typeface="Courier New" pitchFamily="49" charset="0"/>
              </a:rPr>
              <a:t>host number</a:t>
            </a:r>
            <a:endParaRPr lang="en-US" altLang="en-US"/>
          </a:p>
        </p:txBody>
      </p:sp>
      <p:sp>
        <p:nvSpPr>
          <p:cNvPr id="92167" name="Rectangle 6"/>
          <p:cNvSpPr>
            <a:spLocks noChangeArrowheads="1"/>
          </p:cNvSpPr>
          <p:nvPr/>
        </p:nvSpPr>
        <p:spPr bwMode="auto">
          <a:xfrm>
            <a:off x="4419600" y="3810000"/>
            <a:ext cx="2057400" cy="533400"/>
          </a:xfrm>
          <a:prstGeom prst="rect">
            <a:avLst/>
          </a:prstGeom>
          <a:solidFill>
            <a:srgbClr val="FF9900"/>
          </a:solidFill>
          <a:ln>
            <a:noFill/>
          </a:ln>
          <a:effectLst>
            <a:prstShdw prst="shdw17" dist="17961" dir="2700000">
              <a:srgbClr val="995C00">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en-US" altLang="en-US" sz="2000" b="1">
                <a:latin typeface="Courier New" pitchFamily="49" charset="0"/>
              </a:rPr>
              <a:t>subnet number</a:t>
            </a:r>
            <a:endParaRPr lang="en-US" altLang="en-US" sz="2000"/>
          </a:p>
        </p:txBody>
      </p:sp>
      <p:sp>
        <p:nvSpPr>
          <p:cNvPr id="210951" name="Rectangle 7"/>
          <p:cNvSpPr>
            <a:spLocks noChangeArrowheads="1"/>
          </p:cNvSpPr>
          <p:nvPr/>
        </p:nvSpPr>
        <p:spPr bwMode="auto">
          <a:xfrm>
            <a:off x="1295400" y="3810000"/>
            <a:ext cx="3048000" cy="533400"/>
          </a:xfrm>
          <a:prstGeom prst="rect">
            <a:avLst/>
          </a:prstGeom>
          <a:solidFill>
            <a:schemeClr val="hlink"/>
          </a:solidFill>
          <a:ln w="9525">
            <a:noFill/>
            <a:miter lim="800000"/>
            <a:headEnd/>
            <a:tailEnd/>
          </a:ln>
          <a:effectLst>
            <a:prstShdw prst="shdw17" dist="17961" dir="2700000">
              <a:schemeClr val="hlink">
                <a:gamma/>
                <a:shade val="60000"/>
                <a:invGamma/>
                <a:alpha val="74998"/>
              </a:schemeClr>
            </a:prstShdw>
          </a:effectLst>
        </p:spPr>
        <p:txBody>
          <a:bodyPr wrap="none" anchor="ctr"/>
          <a:lstStyle/>
          <a:p>
            <a:pPr algn="ctr" eaLnBrk="0" hangingPunct="0">
              <a:defRPr/>
            </a:pPr>
            <a:r>
              <a:rPr lang="en-US" b="1">
                <a:latin typeface="Courier New" charset="0"/>
                <a:ea typeface="ＭＳ Ｐゴシック" charset="0"/>
                <a:cs typeface="ＭＳ Ｐゴシック" charset="0"/>
              </a:rPr>
              <a:t>network prefix</a:t>
            </a:r>
            <a:endParaRPr lang="en-US">
              <a:latin typeface="Times New Roman" charset="0"/>
              <a:ea typeface="ＭＳ Ｐゴシック" charset="0"/>
              <a:cs typeface="ＭＳ Ｐゴシック" charset="0"/>
            </a:endParaRPr>
          </a:p>
        </p:txBody>
      </p:sp>
      <p:sp>
        <p:nvSpPr>
          <p:cNvPr id="92169" name="Rectangle 8"/>
          <p:cNvSpPr>
            <a:spLocks noChangeArrowheads="1"/>
          </p:cNvSpPr>
          <p:nvPr/>
        </p:nvSpPr>
        <p:spPr bwMode="auto">
          <a:xfrm>
            <a:off x="6553200" y="3810000"/>
            <a:ext cx="2057400" cy="533400"/>
          </a:xfrm>
          <a:prstGeom prst="rect">
            <a:avLst/>
          </a:prstGeom>
          <a:solidFill>
            <a:srgbClr val="FFCC66"/>
          </a:solidFill>
          <a:ln>
            <a:noFill/>
          </a:ln>
          <a:effectLst>
            <a:prstShdw prst="shdw17" dist="17961" dir="2700000">
              <a:srgbClr val="997A3D">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en-US" altLang="en-US" sz="2000" b="1">
                <a:latin typeface="Courier New" pitchFamily="49" charset="0"/>
              </a:rPr>
              <a:t>host number</a:t>
            </a:r>
            <a:endParaRPr lang="en-US" altLang="en-US" sz="2000"/>
          </a:p>
        </p:txBody>
      </p:sp>
      <p:sp>
        <p:nvSpPr>
          <p:cNvPr id="92170" name="Line 9"/>
          <p:cNvSpPr>
            <a:spLocks noChangeShapeType="1"/>
          </p:cNvSpPr>
          <p:nvPr/>
        </p:nvSpPr>
        <p:spPr bwMode="auto">
          <a:xfrm flipH="1">
            <a:off x="5867400" y="3276600"/>
            <a:ext cx="685800" cy="4572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92171" name="Line 10"/>
          <p:cNvSpPr>
            <a:spLocks noChangeShapeType="1"/>
          </p:cNvSpPr>
          <p:nvPr/>
        </p:nvSpPr>
        <p:spPr bwMode="auto">
          <a:xfrm>
            <a:off x="6553200" y="3276600"/>
            <a:ext cx="685800" cy="4572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92172" name="Line 11"/>
          <p:cNvSpPr>
            <a:spLocks noChangeShapeType="1"/>
          </p:cNvSpPr>
          <p:nvPr/>
        </p:nvSpPr>
        <p:spPr bwMode="auto">
          <a:xfrm>
            <a:off x="1295400" y="4495800"/>
            <a:ext cx="518160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92173" name="Text Box 12"/>
          <p:cNvSpPr txBox="1">
            <a:spLocks noChangeArrowheads="1"/>
          </p:cNvSpPr>
          <p:nvPr/>
        </p:nvSpPr>
        <p:spPr bwMode="auto">
          <a:xfrm>
            <a:off x="1981200" y="4495800"/>
            <a:ext cx="3733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n-US" altLang="en-US" sz="2000" b="1">
                <a:latin typeface="Courier New" pitchFamily="49" charset="0"/>
              </a:rPr>
              <a:t>extended network prefix</a:t>
            </a:r>
          </a:p>
        </p:txBody>
      </p:sp>
    </p:spTree>
    <p:extLst>
      <p:ext uri="{BB962C8B-B14F-4D97-AF65-F5344CB8AC3E}">
        <p14:creationId xmlns:p14="http://schemas.microsoft.com/office/powerpoint/2010/main" val="3581199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5"/>
          <p:cNvSpPr>
            <a:spLocks noGrp="1" noChangeArrowheads="1"/>
          </p:cNvSpPr>
          <p:nvPr>
            <p:ph type="title"/>
          </p:nvPr>
        </p:nvSpPr>
        <p:spPr>
          <a:xfrm>
            <a:off x="341313" y="228600"/>
            <a:ext cx="8269287" cy="838200"/>
          </a:xfrm>
        </p:spPr>
        <p:txBody>
          <a:bodyPr/>
          <a:lstStyle/>
          <a:p>
            <a:r>
              <a:rPr lang="en-US" altLang="en-US" sz="2800" smtClean="0">
                <a:ea typeface="MS PGothic" pitchFamily="34" charset="-128"/>
              </a:rPr>
              <a:t>Typical Addressing Plan for an Organization that uses subnetting</a:t>
            </a:r>
          </a:p>
        </p:txBody>
      </p:sp>
      <p:sp>
        <p:nvSpPr>
          <p:cNvPr id="93188" name="Rectangle 3"/>
          <p:cNvSpPr>
            <a:spLocks noChangeArrowheads="1"/>
          </p:cNvSpPr>
          <p:nvPr/>
        </p:nvSpPr>
        <p:spPr bwMode="auto">
          <a:xfrm>
            <a:off x="2819400" y="4114800"/>
            <a:ext cx="838200" cy="228600"/>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altLang="en-US"/>
          </a:p>
        </p:txBody>
      </p:sp>
      <p:pic>
        <p:nvPicPr>
          <p:cNvPr id="9318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0" y="1352550"/>
            <a:ext cx="6765925" cy="41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5140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304800" y="685800"/>
            <a:ext cx="8681719" cy="430887"/>
          </a:xfrm>
        </p:spPr>
        <p:txBody>
          <a:bodyPr/>
          <a:lstStyle/>
          <a:p>
            <a:r>
              <a:rPr lang="en-US" altLang="en-US" sz="2800" dirty="0" smtClean="0">
                <a:ea typeface="MS PGothic" pitchFamily="34" charset="-128"/>
              </a:rPr>
              <a:t>CIDR - Classless </a:t>
            </a:r>
            <a:r>
              <a:rPr lang="en-US" altLang="en-US" sz="2800" dirty="0" err="1" smtClean="0">
                <a:ea typeface="MS PGothic" pitchFamily="34" charset="-128"/>
              </a:rPr>
              <a:t>Interdomain</a:t>
            </a:r>
            <a:r>
              <a:rPr lang="en-US" altLang="en-US" sz="2800" dirty="0" smtClean="0">
                <a:ea typeface="MS PGothic" pitchFamily="34" charset="-128"/>
              </a:rPr>
              <a:t> Routing</a:t>
            </a:r>
          </a:p>
        </p:txBody>
      </p:sp>
      <p:sp>
        <p:nvSpPr>
          <p:cNvPr id="103427" name="Rectangle 3"/>
          <p:cNvSpPr>
            <a:spLocks noGrp="1" noChangeArrowheads="1"/>
          </p:cNvSpPr>
          <p:nvPr>
            <p:ph type="body" idx="1"/>
          </p:nvPr>
        </p:nvSpPr>
        <p:spPr>
          <a:xfrm>
            <a:off x="228600" y="1787525"/>
            <a:ext cx="8610600" cy="4384675"/>
          </a:xfrm>
        </p:spPr>
        <p:txBody>
          <a:bodyPr/>
          <a:lstStyle/>
          <a:p>
            <a:r>
              <a:rPr lang="en-US" altLang="en-US" b="1" smtClean="0">
                <a:ea typeface="MS PGothic" pitchFamily="34" charset="-128"/>
              </a:rPr>
              <a:t>Goals:</a:t>
            </a:r>
            <a:endParaRPr lang="en-US" altLang="en-US" smtClean="0">
              <a:ea typeface="MS PGothic" pitchFamily="34" charset="-128"/>
            </a:endParaRPr>
          </a:p>
          <a:p>
            <a:pPr lvl="1"/>
            <a:r>
              <a:rPr lang="en-US" altLang="en-US" smtClean="0">
                <a:ea typeface="MS PGothic" pitchFamily="34" charset="-128"/>
              </a:rPr>
              <a:t>Restructure IP address assignments to increase efficiency</a:t>
            </a:r>
          </a:p>
          <a:p>
            <a:pPr lvl="1"/>
            <a:r>
              <a:rPr lang="en-US" altLang="en-US" smtClean="0">
                <a:ea typeface="MS PGothic" pitchFamily="34" charset="-128"/>
              </a:rPr>
              <a:t>Hierarchical routing aggregation to minimize route table entries </a:t>
            </a:r>
          </a:p>
          <a:p>
            <a:pPr>
              <a:buFontTx/>
              <a:buNone/>
            </a:pPr>
            <a:r>
              <a:rPr lang="en-US" altLang="en-US" b="1" smtClean="0">
                <a:ea typeface="MS PGothic" pitchFamily="34" charset="-128"/>
              </a:rPr>
              <a:t>	</a:t>
            </a:r>
          </a:p>
          <a:p>
            <a:pPr>
              <a:buFontTx/>
              <a:buNone/>
            </a:pPr>
            <a:r>
              <a:rPr lang="en-US" altLang="en-US" b="1" smtClean="0">
                <a:ea typeface="MS PGothic" pitchFamily="34" charset="-128"/>
              </a:rPr>
              <a:t>Key Concept:</a:t>
            </a:r>
            <a:r>
              <a:rPr lang="en-US" altLang="en-US" smtClean="0">
                <a:ea typeface="MS PGothic" pitchFamily="34" charset="-128"/>
              </a:rPr>
              <a:t> </a:t>
            </a:r>
            <a:r>
              <a:rPr lang="en-US" altLang="en-US" smtClean="0">
                <a:solidFill>
                  <a:schemeClr val="accent2"/>
                </a:solidFill>
                <a:ea typeface="MS PGothic" pitchFamily="34" charset="-128"/>
              </a:rPr>
              <a:t>The length of the network id (prefix) in IP addresses is </a:t>
            </a:r>
            <a:r>
              <a:rPr lang="en-US" altLang="en-US" smtClean="0">
                <a:solidFill>
                  <a:srgbClr val="FF0000"/>
                </a:solidFill>
                <a:ea typeface="MS PGothic" pitchFamily="34" charset="-128"/>
              </a:rPr>
              <a:t>arbitrary/flexible </a:t>
            </a:r>
            <a:r>
              <a:rPr lang="en-US" altLang="en-US" smtClean="0">
                <a:solidFill>
                  <a:schemeClr val="accent2"/>
                </a:solidFill>
                <a:ea typeface="MS PGothic" pitchFamily="34" charset="-128"/>
              </a:rPr>
              <a:t>and is defined by the network hierarchy</a:t>
            </a:r>
            <a:r>
              <a:rPr lang="en-US" altLang="en-US" smtClean="0">
                <a:solidFill>
                  <a:srgbClr val="3333CC"/>
                </a:solidFill>
                <a:ea typeface="MS PGothic" pitchFamily="34" charset="-128"/>
              </a:rPr>
              <a:t>.</a:t>
            </a:r>
          </a:p>
          <a:p>
            <a:pPr lvl="1"/>
            <a:endParaRPr lang="en-US" altLang="en-US" smtClean="0">
              <a:ea typeface="MS PGothic" pitchFamily="34" charset="-128"/>
            </a:endParaRPr>
          </a:p>
          <a:p>
            <a:r>
              <a:rPr lang="en-US" altLang="en-US" smtClean="0">
                <a:solidFill>
                  <a:schemeClr val="accent2"/>
                </a:solidFill>
                <a:ea typeface="MS PGothic" pitchFamily="34" charset="-128"/>
              </a:rPr>
              <a:t>Consequence:</a:t>
            </a:r>
            <a:r>
              <a:rPr lang="en-US" altLang="en-US" smtClean="0">
                <a:ea typeface="MS PGothic" pitchFamily="34" charset="-128"/>
              </a:rPr>
              <a:t> </a:t>
            </a:r>
          </a:p>
          <a:p>
            <a:pPr lvl="1"/>
            <a:r>
              <a:rPr lang="en-US" altLang="en-US" smtClean="0">
                <a:ea typeface="MS PGothic" pitchFamily="34" charset="-128"/>
              </a:rPr>
              <a:t>Routers use the IP address </a:t>
            </a:r>
            <a:r>
              <a:rPr lang="en-US" altLang="en-US" b="1" u="sng" smtClean="0">
                <a:solidFill>
                  <a:srgbClr val="FF0000"/>
                </a:solidFill>
                <a:ea typeface="MS PGothic" pitchFamily="34" charset="-128"/>
              </a:rPr>
              <a:t>and</a:t>
            </a:r>
            <a:r>
              <a:rPr lang="en-US" altLang="en-US" smtClean="0">
                <a:ea typeface="MS PGothic" pitchFamily="34" charset="-128"/>
              </a:rPr>
              <a:t> the length of the prefix for forwarding. </a:t>
            </a:r>
          </a:p>
          <a:p>
            <a:pPr lvl="1"/>
            <a:r>
              <a:rPr lang="en-US" altLang="en-US" smtClean="0">
                <a:ea typeface="MS PGothic" pitchFamily="34" charset="-128"/>
              </a:rPr>
              <a:t>All advertised IP addresses must include a prefix</a:t>
            </a:r>
          </a:p>
        </p:txBody>
      </p:sp>
    </p:spTree>
    <p:extLst>
      <p:ext uri="{BB962C8B-B14F-4D97-AF65-F5344CB8AC3E}">
        <p14:creationId xmlns:p14="http://schemas.microsoft.com/office/powerpoint/2010/main" val="12893469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en-US" smtClean="0"/>
              <a:t>Subnet mask </a:t>
            </a:r>
          </a:p>
        </p:txBody>
      </p:sp>
      <p:sp>
        <p:nvSpPr>
          <p:cNvPr id="95235" name="Rectangle 3"/>
          <p:cNvSpPr>
            <a:spLocks noGrp="1" noChangeArrowheads="1"/>
          </p:cNvSpPr>
          <p:nvPr>
            <p:ph idx="1"/>
          </p:nvPr>
        </p:nvSpPr>
        <p:spPr>
          <a:xfrm>
            <a:off x="0" y="4035425"/>
            <a:ext cx="9144000" cy="838200"/>
          </a:xfrm>
        </p:spPr>
        <p:txBody>
          <a:bodyPr/>
          <a:lstStyle/>
          <a:p>
            <a:pPr algn="ctr" eaLnBrk="1" hangingPunct="1">
              <a:buFontTx/>
              <a:buNone/>
            </a:pPr>
            <a:r>
              <a:rPr lang="en-US" altLang="en-US" smtClean="0"/>
              <a:t>A class B network subnetted into 64 subnets.</a:t>
            </a:r>
          </a:p>
          <a:p>
            <a:pPr eaLnBrk="1" hangingPunct="1"/>
            <a:r>
              <a:rPr lang="en-US" altLang="en-US" smtClean="0"/>
              <a:t>Subnet Mask indicate the split between network + subnet number and host</a:t>
            </a:r>
          </a:p>
        </p:txBody>
      </p:sp>
      <p:pic>
        <p:nvPicPr>
          <p:cNvPr id="95236" name="Picture 5" descr="5-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2139950"/>
            <a:ext cx="8486775"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99021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304800" y="152400"/>
            <a:ext cx="8681719" cy="430887"/>
          </a:xfrm>
        </p:spPr>
        <p:txBody>
          <a:bodyPr/>
          <a:lstStyle/>
          <a:p>
            <a:r>
              <a:rPr lang="en-US" altLang="en-US" sz="2800" dirty="0" smtClean="0">
                <a:ea typeface="MS PGothic" pitchFamily="34" charset="-128"/>
              </a:rPr>
              <a:t>Advantages of </a:t>
            </a:r>
            <a:r>
              <a:rPr lang="en-US" altLang="en-US" sz="2800" dirty="0" err="1" smtClean="0">
                <a:ea typeface="MS PGothic" pitchFamily="34" charset="-128"/>
              </a:rPr>
              <a:t>Subnetting</a:t>
            </a:r>
            <a:r>
              <a:rPr lang="en-US" altLang="en-US" sz="2800" dirty="0" smtClean="0">
                <a:ea typeface="MS PGothic" pitchFamily="34" charset="-128"/>
              </a:rPr>
              <a:t>	</a:t>
            </a:r>
          </a:p>
        </p:txBody>
      </p:sp>
      <p:sp>
        <p:nvSpPr>
          <p:cNvPr id="96259" name="Rectangle 3"/>
          <p:cNvSpPr>
            <a:spLocks noGrp="1" noChangeArrowheads="1"/>
          </p:cNvSpPr>
          <p:nvPr>
            <p:ph type="body" idx="1"/>
          </p:nvPr>
        </p:nvSpPr>
        <p:spPr>
          <a:xfrm>
            <a:off x="533400" y="685800"/>
            <a:ext cx="8305800" cy="4431983"/>
          </a:xfrm>
        </p:spPr>
        <p:txBody>
          <a:bodyPr/>
          <a:lstStyle/>
          <a:p>
            <a:pPr marL="342900" indent="-342900">
              <a:buFont typeface="Arial" pitchFamily="34" charset="0"/>
              <a:buChar char="•"/>
            </a:pPr>
            <a:r>
              <a:rPr lang="en-US" altLang="en-US" sz="2400" b="0" dirty="0" smtClean="0">
                <a:ea typeface="MS PGothic" pitchFamily="34" charset="-128"/>
              </a:rPr>
              <a:t>With </a:t>
            </a:r>
            <a:r>
              <a:rPr lang="en-US" altLang="en-US" sz="2400" b="0" dirty="0" err="1" smtClean="0">
                <a:ea typeface="MS PGothic" pitchFamily="34" charset="-128"/>
              </a:rPr>
              <a:t>subnetting</a:t>
            </a:r>
            <a:r>
              <a:rPr lang="en-US" altLang="en-US" sz="2400" b="0" dirty="0" smtClean="0">
                <a:ea typeface="MS PGothic" pitchFamily="34" charset="-128"/>
              </a:rPr>
              <a:t>, IP addresses use a N-layer hierarchy. E.g., a 3 layer hierarchy would be:</a:t>
            </a:r>
          </a:p>
          <a:p>
            <a:pPr marL="2171700" lvl="4" indent="-342900">
              <a:buFont typeface="Arial" pitchFamily="34" charset="0"/>
              <a:buChar char="•"/>
            </a:pPr>
            <a:r>
              <a:rPr lang="en-US" altLang="en-US" sz="2400" dirty="0" smtClean="0">
                <a:ea typeface="MS PGothic" pitchFamily="34" charset="-128"/>
              </a:rPr>
              <a:t>Network (IP domain)</a:t>
            </a:r>
          </a:p>
          <a:p>
            <a:pPr marL="2171700" lvl="4" indent="-342900">
              <a:buFont typeface="Arial" pitchFamily="34" charset="0"/>
              <a:buChar char="•"/>
            </a:pPr>
            <a:r>
              <a:rPr lang="en-US" altLang="en-US" sz="2400" dirty="0" smtClean="0">
                <a:ea typeface="MS PGothic" pitchFamily="34" charset="-128"/>
              </a:rPr>
              <a:t>Subnet</a:t>
            </a:r>
          </a:p>
          <a:p>
            <a:pPr marL="2171700" lvl="4" indent="-342900">
              <a:buFont typeface="Arial" pitchFamily="34" charset="0"/>
              <a:buChar char="•"/>
            </a:pPr>
            <a:r>
              <a:rPr lang="en-US" altLang="en-US" sz="2400" dirty="0" smtClean="0">
                <a:ea typeface="MS PGothic" pitchFamily="34" charset="-128"/>
              </a:rPr>
              <a:t>Host</a:t>
            </a:r>
          </a:p>
          <a:p>
            <a:pPr marL="342900" indent="-342900">
              <a:buFont typeface="Arial" pitchFamily="34" charset="0"/>
              <a:buChar char="•"/>
            </a:pPr>
            <a:r>
              <a:rPr lang="en-US" altLang="en-US" sz="2400" b="0" dirty="0" smtClean="0">
                <a:ea typeface="MS PGothic" pitchFamily="34" charset="-128"/>
              </a:rPr>
              <a:t>Improves efficiency of IP addresses by not consuming an entire address space for each physical network.</a:t>
            </a:r>
          </a:p>
          <a:p>
            <a:pPr marL="342900" indent="-342900">
              <a:buFont typeface="Arial" pitchFamily="34" charset="0"/>
              <a:buChar char="•"/>
            </a:pPr>
            <a:r>
              <a:rPr lang="en-US" altLang="en-US" sz="2400" b="0" dirty="0" smtClean="0">
                <a:ea typeface="MS PGothic" pitchFamily="34" charset="-128"/>
              </a:rPr>
              <a:t>Reduces router complexity. Since external routers do not know about </a:t>
            </a:r>
            <a:r>
              <a:rPr lang="en-US" altLang="en-US" sz="2400" b="0" dirty="0" err="1" smtClean="0">
                <a:ea typeface="MS PGothic" pitchFamily="34" charset="-128"/>
              </a:rPr>
              <a:t>subnetting</a:t>
            </a:r>
            <a:r>
              <a:rPr lang="en-US" altLang="en-US" sz="2400" b="0" dirty="0" smtClean="0">
                <a:ea typeface="MS PGothic" pitchFamily="34" charset="-128"/>
              </a:rPr>
              <a:t>, the complexity of routing tables at external routers is reduced.</a:t>
            </a:r>
          </a:p>
          <a:p>
            <a:pPr marL="342900" indent="-342900">
              <a:buFont typeface="Arial" pitchFamily="34" charset="0"/>
              <a:buChar char="•"/>
            </a:pPr>
            <a:r>
              <a:rPr lang="en-US" altLang="en-US" sz="2400" b="0" u="sng" dirty="0" smtClean="0">
                <a:ea typeface="MS PGothic" pitchFamily="34" charset="-128"/>
              </a:rPr>
              <a:t>Note</a:t>
            </a:r>
            <a:r>
              <a:rPr lang="en-US" altLang="en-US" sz="2400" b="0" dirty="0" smtClean="0">
                <a:ea typeface="MS PGothic" pitchFamily="34" charset="-128"/>
              </a:rPr>
              <a:t>: Length of the subnet mask need not be identical at all </a:t>
            </a:r>
            <a:r>
              <a:rPr lang="en-US" altLang="en-US" sz="2400" b="0" dirty="0" err="1" smtClean="0">
                <a:ea typeface="MS PGothic" pitchFamily="34" charset="-128"/>
              </a:rPr>
              <a:t>subnetworks</a:t>
            </a:r>
            <a:r>
              <a:rPr lang="en-US" altLang="en-US" sz="2400" b="0" dirty="0" smtClean="0">
                <a:ea typeface="MS PGothic" pitchFamily="34" charset="-128"/>
              </a:rPr>
              <a:t>.</a:t>
            </a:r>
          </a:p>
        </p:txBody>
      </p:sp>
    </p:spTree>
    <p:extLst>
      <p:ext uri="{BB962C8B-B14F-4D97-AF65-F5344CB8AC3E}">
        <p14:creationId xmlns:p14="http://schemas.microsoft.com/office/powerpoint/2010/main" val="22311331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a:xfrm>
            <a:off x="779463" y="381000"/>
            <a:ext cx="7583487" cy="565150"/>
          </a:xfrm>
        </p:spPr>
        <p:txBody>
          <a:bodyPr/>
          <a:lstStyle/>
          <a:p>
            <a:pPr eaLnBrk="1" hangingPunct="1"/>
            <a:r>
              <a:rPr lang="en-US" altLang="en-US" smtClean="0">
                <a:ea typeface="MS PGothic" pitchFamily="34" charset="-128"/>
              </a:rPr>
              <a:t>Subnetting Example:</a:t>
            </a:r>
          </a:p>
        </p:txBody>
      </p:sp>
      <p:pic>
        <p:nvPicPr>
          <p:cNvPr id="97283"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t="337"/>
          <a:stretch>
            <a:fillRect/>
          </a:stretch>
        </p:blipFill>
        <p:spPr>
          <a:xfrm>
            <a:off x="762000" y="1371600"/>
            <a:ext cx="7583488" cy="5100638"/>
          </a:xfrm>
        </p:spPr>
      </p:pic>
    </p:spTree>
    <p:extLst>
      <p:ext uri="{BB962C8B-B14F-4D97-AF65-F5344CB8AC3E}">
        <p14:creationId xmlns:p14="http://schemas.microsoft.com/office/powerpoint/2010/main" val="726930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pPr eaLnBrk="1" hangingPunct="1"/>
            <a:r>
              <a:rPr lang="en-US" altLang="en-US" smtClean="0">
                <a:ea typeface="MS PGothic" pitchFamily="34" charset="-128"/>
              </a:rPr>
              <a:t>Network without subnets</a:t>
            </a:r>
          </a:p>
        </p:txBody>
      </p:sp>
      <p:pic>
        <p:nvPicPr>
          <p:cNvPr id="9830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r="2"/>
          <a:stretch>
            <a:fillRect/>
          </a:stretch>
        </p:blipFill>
        <p:spPr>
          <a:xfrm>
            <a:off x="533400" y="2514600"/>
            <a:ext cx="8458200" cy="2743200"/>
          </a:xfrm>
        </p:spPr>
      </p:pic>
    </p:spTree>
    <p:extLst>
      <p:ext uri="{BB962C8B-B14F-4D97-AF65-F5344CB8AC3E}">
        <p14:creationId xmlns:p14="http://schemas.microsoft.com/office/powerpoint/2010/main" val="14116203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pPr eaLnBrk="1" hangingPunct="1"/>
            <a:r>
              <a:rPr lang="en-US" altLang="en-US" smtClean="0">
                <a:ea typeface="MS PGothic" pitchFamily="34" charset="-128"/>
              </a:rPr>
              <a:t>Same Network with Subnets</a:t>
            </a:r>
          </a:p>
        </p:txBody>
      </p:sp>
      <p:pic>
        <p:nvPicPr>
          <p:cNvPr id="9933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2" r="-227"/>
          <a:stretch>
            <a:fillRect/>
          </a:stretch>
        </p:blipFill>
        <p:spPr>
          <a:xfrm>
            <a:off x="268288" y="1838325"/>
            <a:ext cx="7113587" cy="4208463"/>
          </a:xfrm>
        </p:spPr>
      </p:pic>
    </p:spTree>
    <p:extLst>
      <p:ext uri="{BB962C8B-B14F-4D97-AF65-F5344CB8AC3E}">
        <p14:creationId xmlns:p14="http://schemas.microsoft.com/office/powerpoint/2010/main" val="7560463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10709" y="551687"/>
            <a:ext cx="5052695" cy="1012190"/>
            <a:chOff x="310709" y="551687"/>
            <a:chExt cx="5052695" cy="1012190"/>
          </a:xfrm>
        </p:grpSpPr>
        <p:sp>
          <p:nvSpPr>
            <p:cNvPr id="3" name="object 3"/>
            <p:cNvSpPr/>
            <p:nvPr/>
          </p:nvSpPr>
          <p:spPr>
            <a:xfrm>
              <a:off x="310709" y="831000"/>
              <a:ext cx="1571698" cy="44415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674876" y="551687"/>
              <a:ext cx="3688079" cy="1011936"/>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307340" y="670686"/>
            <a:ext cx="4751070" cy="574040"/>
          </a:xfrm>
          <a:prstGeom prst="rect">
            <a:avLst/>
          </a:prstGeom>
        </p:spPr>
        <p:txBody>
          <a:bodyPr vert="horz" wrap="square" lIns="0" tIns="12700" rIns="0" bIns="0" rtlCol="0">
            <a:spAutoFit/>
          </a:bodyPr>
          <a:lstStyle/>
          <a:p>
            <a:pPr marL="12700">
              <a:lnSpc>
                <a:spcPct val="100000"/>
              </a:lnSpc>
              <a:spcBef>
                <a:spcPts val="100"/>
              </a:spcBef>
            </a:pPr>
            <a:r>
              <a:rPr sz="3600" i="1" spc="-5" dirty="0">
                <a:solidFill>
                  <a:srgbClr val="FF0000"/>
                </a:solidFill>
                <a:latin typeface="Times New Roman"/>
                <a:cs typeface="Times New Roman"/>
              </a:rPr>
              <a:t>Routing and Forwarding</a:t>
            </a:r>
            <a:endParaRPr sz="3600">
              <a:latin typeface="Times New Roman"/>
              <a:cs typeface="Times New Roman"/>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4</a:t>
            </a:fld>
            <a:endParaRPr spc="-5" dirty="0"/>
          </a:p>
        </p:txBody>
      </p:sp>
      <p:sp>
        <p:nvSpPr>
          <p:cNvPr id="6" name="object 6"/>
          <p:cNvSpPr txBox="1"/>
          <p:nvPr/>
        </p:nvSpPr>
        <p:spPr>
          <a:xfrm>
            <a:off x="535940" y="2155062"/>
            <a:ext cx="5415915" cy="1305560"/>
          </a:xfrm>
          <a:prstGeom prst="rect">
            <a:avLst/>
          </a:prstGeom>
        </p:spPr>
        <p:txBody>
          <a:bodyPr vert="horz" wrap="square" lIns="0" tIns="12065" rIns="0" bIns="0" rtlCol="0">
            <a:spAutoFit/>
          </a:bodyPr>
          <a:lstStyle/>
          <a:p>
            <a:pPr marL="12700">
              <a:lnSpc>
                <a:spcPct val="100000"/>
              </a:lnSpc>
              <a:spcBef>
                <a:spcPts val="95"/>
              </a:spcBef>
            </a:pPr>
            <a:r>
              <a:rPr sz="2800" b="1" i="1" spc="-5" dirty="0">
                <a:latin typeface="Times New Roman"/>
                <a:cs typeface="Times New Roman"/>
              </a:rPr>
              <a:t>Other duties </a:t>
            </a:r>
            <a:r>
              <a:rPr sz="2800" b="1" i="1" dirty="0">
                <a:latin typeface="Times New Roman"/>
                <a:cs typeface="Times New Roman"/>
              </a:rPr>
              <a:t>of </a:t>
            </a:r>
            <a:r>
              <a:rPr sz="2800" b="1" i="1" spc="-5" dirty="0">
                <a:latin typeface="Times New Roman"/>
                <a:cs typeface="Times New Roman"/>
              </a:rPr>
              <a:t>the network layer</a:t>
            </a:r>
            <a:r>
              <a:rPr sz="2800" b="1" i="1" spc="10" dirty="0">
                <a:latin typeface="Times New Roman"/>
                <a:cs typeface="Times New Roman"/>
              </a:rPr>
              <a:t> </a:t>
            </a:r>
            <a:r>
              <a:rPr sz="2800" b="1" i="1" spc="-5" dirty="0">
                <a:latin typeface="Times New Roman"/>
                <a:cs typeface="Times New Roman"/>
              </a:rPr>
              <a:t>are</a:t>
            </a:r>
            <a:endParaRPr sz="2800">
              <a:latin typeface="Times New Roman"/>
              <a:cs typeface="Times New Roman"/>
            </a:endParaRPr>
          </a:p>
          <a:p>
            <a:pPr marL="1134110" indent="-207645">
              <a:lnSpc>
                <a:spcPct val="100000"/>
              </a:lnSpc>
              <a:buChar char="-"/>
              <a:tabLst>
                <a:tab pos="1134745" algn="l"/>
              </a:tabLst>
            </a:pPr>
            <a:r>
              <a:rPr sz="2800" b="1" i="1" spc="-5" dirty="0">
                <a:latin typeface="Times New Roman"/>
                <a:cs typeface="Times New Roman"/>
              </a:rPr>
              <a:t>routing</a:t>
            </a:r>
            <a:endParaRPr sz="2800">
              <a:latin typeface="Times New Roman"/>
              <a:cs typeface="Times New Roman"/>
            </a:endParaRPr>
          </a:p>
          <a:p>
            <a:pPr marL="1109980" indent="-209550">
              <a:lnSpc>
                <a:spcPct val="100000"/>
              </a:lnSpc>
              <a:buChar char="-"/>
              <a:tabLst>
                <a:tab pos="1110615" algn="l"/>
              </a:tabLst>
            </a:pPr>
            <a:r>
              <a:rPr sz="2800" b="1" i="1" spc="-5" dirty="0">
                <a:latin typeface="Times New Roman"/>
                <a:cs typeface="Times New Roman"/>
              </a:rPr>
              <a:t>forwarding</a:t>
            </a:r>
            <a:endParaRPr sz="2800">
              <a:latin typeface="Times New Roman"/>
              <a:cs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a:xfrm>
            <a:off x="228600" y="457200"/>
            <a:ext cx="8681719" cy="369332"/>
          </a:xfrm>
        </p:spPr>
        <p:txBody>
          <a:bodyPr/>
          <a:lstStyle/>
          <a:p>
            <a:pPr eaLnBrk="1" hangingPunct="1"/>
            <a:r>
              <a:rPr lang="en-US" altLang="en-US" sz="2400" dirty="0" smtClean="0">
                <a:ea typeface="MS PGothic" pitchFamily="34" charset="-128"/>
              </a:rPr>
              <a:t>Same network with different </a:t>
            </a:r>
            <a:r>
              <a:rPr lang="en-US" altLang="en-US" sz="2400" dirty="0" err="1" smtClean="0">
                <a:ea typeface="MS PGothic" pitchFamily="34" charset="-128"/>
              </a:rPr>
              <a:t>subnetmasks</a:t>
            </a:r>
            <a:endParaRPr lang="en-US" altLang="en-US" sz="2400" dirty="0" smtClean="0">
              <a:ea typeface="MS PGothic" pitchFamily="34" charset="-128"/>
            </a:endParaRPr>
          </a:p>
        </p:txBody>
      </p:sp>
      <p:pic>
        <p:nvPicPr>
          <p:cNvPr id="10035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61999" y="1219200"/>
            <a:ext cx="7924801" cy="4845247"/>
          </a:xfrm>
        </p:spPr>
      </p:pic>
    </p:spTree>
    <p:extLst>
      <p:ext uri="{BB962C8B-B14F-4D97-AF65-F5344CB8AC3E}">
        <p14:creationId xmlns:p14="http://schemas.microsoft.com/office/powerpoint/2010/main" val="8715856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217488" y="962025"/>
            <a:ext cx="8077200" cy="1816100"/>
          </a:xfrm>
          <a:prstGeom prst="rect">
            <a:avLst/>
          </a:prstGeom>
          <a:noFill/>
          <a:ln w="571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spcBef>
                <a:spcPct val="50000"/>
              </a:spcBef>
            </a:pPr>
            <a:r>
              <a:rPr lang="en-US" altLang="en-US" sz="2800">
                <a:solidFill>
                  <a:srgbClr val="000000"/>
                </a:solidFill>
                <a:latin typeface="Times" pitchFamily="1" charset="0"/>
              </a:rPr>
              <a:t>Given an IP address, we can find the subnet address the same way we found the network address. We apply the mask to the address. We can do this in two ways: straight or short-cut.</a:t>
            </a:r>
          </a:p>
        </p:txBody>
      </p:sp>
      <p:sp>
        <p:nvSpPr>
          <p:cNvPr id="101379" name="Rectangle 3"/>
          <p:cNvSpPr>
            <a:spLocks noChangeArrowheads="1"/>
          </p:cNvSpPr>
          <p:nvPr/>
        </p:nvSpPr>
        <p:spPr bwMode="auto">
          <a:xfrm>
            <a:off x="755650" y="146050"/>
            <a:ext cx="6280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spcAft>
                <a:spcPts val="300"/>
              </a:spcAft>
            </a:pPr>
            <a:r>
              <a:rPr lang="en-US" altLang="en-US" sz="3600" b="1">
                <a:solidFill>
                  <a:srgbClr val="FF3300"/>
                </a:solidFill>
              </a:rPr>
              <a:t>Finding the Subnet Address</a:t>
            </a:r>
          </a:p>
        </p:txBody>
      </p:sp>
      <p:sp>
        <p:nvSpPr>
          <p:cNvPr id="101380" name="Rectangle 2"/>
          <p:cNvSpPr>
            <a:spLocks noChangeArrowheads="1"/>
          </p:cNvSpPr>
          <p:nvPr/>
        </p:nvSpPr>
        <p:spPr bwMode="auto">
          <a:xfrm>
            <a:off x="255588" y="3092450"/>
            <a:ext cx="7620000" cy="280035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en-US" sz="3200" b="1" u="sng">
                <a:solidFill>
                  <a:schemeClr val="bg1"/>
                </a:solidFill>
                <a:latin typeface="Times" pitchFamily="1" charset="0"/>
              </a:rPr>
              <a:t>Straight Method</a:t>
            </a:r>
            <a:endParaRPr lang="en-US" altLang="en-US" sz="3200" u="sng">
              <a:solidFill>
                <a:schemeClr val="bg1"/>
              </a:solidFill>
              <a:latin typeface="Times" pitchFamily="1" charset="0"/>
            </a:endParaRPr>
          </a:p>
          <a:p>
            <a:pPr>
              <a:spcBef>
                <a:spcPct val="50000"/>
              </a:spcBef>
            </a:pPr>
            <a:r>
              <a:rPr lang="en-US" altLang="en-US" sz="3200">
                <a:solidFill>
                  <a:schemeClr val="bg1"/>
                </a:solidFill>
                <a:latin typeface="Times" pitchFamily="1" charset="0"/>
              </a:rPr>
              <a:t>In the straight method, we use binary notation for both the address and the mask and then apply the AND operation to find the subnet address.</a:t>
            </a:r>
          </a:p>
        </p:txBody>
      </p:sp>
    </p:spTree>
    <p:extLst>
      <p:ext uri="{BB962C8B-B14F-4D97-AF65-F5344CB8AC3E}">
        <p14:creationId xmlns:p14="http://schemas.microsoft.com/office/powerpoint/2010/main" val="40680831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ext Box 2"/>
          <p:cNvSpPr txBox="1">
            <a:spLocks noChangeArrowheads="1"/>
          </p:cNvSpPr>
          <p:nvPr/>
        </p:nvSpPr>
        <p:spPr bwMode="auto">
          <a:xfrm>
            <a:off x="3276600" y="1782763"/>
            <a:ext cx="1643063" cy="617538"/>
          </a:xfrm>
          <a:prstGeom prst="rect">
            <a:avLst/>
          </a:prstGeom>
          <a:solidFill>
            <a:schemeClr val="bg1"/>
          </a:solidFill>
          <a:ln w="38100">
            <a:solidFill>
              <a:srgbClr val="FF3300"/>
            </a:solidFill>
            <a:miter lim="800000"/>
            <a:headEnd/>
            <a:tailEnd/>
          </a:ln>
          <a:effectLst/>
        </p:spPr>
        <p:txBody>
          <a:bodyPr wrap="none">
            <a:spAutoFit/>
          </a:bodyPr>
          <a:lstStyle/>
          <a:p>
            <a:pPr>
              <a:defRPr/>
            </a:pPr>
            <a:r>
              <a:rPr lang="en-US" sz="3200" b="1" i="1" dirty="0">
                <a:effectLst>
                  <a:outerShdw blurRad="38100" dist="38100" dir="2700000" algn="tl">
                    <a:srgbClr val="C0C0C0"/>
                  </a:outerShdw>
                </a:effectLst>
                <a:latin typeface="Times New Roman" pitchFamily="18" charset="0"/>
                <a:cs typeface="+mn-cs"/>
              </a:rPr>
              <a:t>Solution</a:t>
            </a:r>
          </a:p>
        </p:txBody>
      </p:sp>
      <p:sp>
        <p:nvSpPr>
          <p:cNvPr id="221187" name="Rectangle 3"/>
          <p:cNvSpPr>
            <a:spLocks noChangeArrowheads="1"/>
          </p:cNvSpPr>
          <p:nvPr/>
        </p:nvSpPr>
        <p:spPr bwMode="auto">
          <a:xfrm>
            <a:off x="533400" y="2420938"/>
            <a:ext cx="8610600" cy="3662362"/>
          </a:xfrm>
          <a:prstGeom prst="rect">
            <a:avLst/>
          </a:prstGeom>
          <a:noFill/>
          <a:ln w="9525">
            <a:noFill/>
            <a:miter lim="800000"/>
            <a:headEnd/>
            <a:tailEnd/>
          </a:ln>
          <a:effectLst/>
        </p:spPr>
        <p:txBody>
          <a:bodyPr>
            <a:spAutoFit/>
          </a:bodyPr>
          <a:lstStyle/>
          <a:p>
            <a:pPr>
              <a:spcBef>
                <a:spcPct val="50000"/>
              </a:spcBef>
              <a:defRPr/>
            </a:pPr>
            <a:r>
              <a:rPr lang="en-US" sz="3600" dirty="0">
                <a:solidFill>
                  <a:schemeClr val="bg2">
                    <a:lumMod val="50000"/>
                  </a:schemeClr>
                </a:solidFill>
                <a:latin typeface="Times" charset="0"/>
                <a:cs typeface="+mn-cs"/>
              </a:rPr>
              <a:t>11001000  00101101  00100010  00111000</a:t>
            </a:r>
          </a:p>
          <a:p>
            <a:pPr>
              <a:spcBef>
                <a:spcPct val="50000"/>
              </a:spcBef>
              <a:defRPr/>
            </a:pPr>
            <a:r>
              <a:rPr lang="en-US" sz="3600" dirty="0">
                <a:solidFill>
                  <a:schemeClr val="bg2">
                    <a:lumMod val="50000"/>
                  </a:schemeClr>
                </a:solidFill>
                <a:latin typeface="Times" charset="0"/>
                <a:cs typeface="+mn-cs"/>
              </a:rPr>
              <a:t>11111111   11111111   1111</a:t>
            </a:r>
            <a:r>
              <a:rPr lang="en-US" sz="3600" b="1" u="sng" dirty="0">
                <a:solidFill>
                  <a:schemeClr val="bg2">
                    <a:lumMod val="50000"/>
                  </a:schemeClr>
                </a:solidFill>
                <a:latin typeface="Times" charset="0"/>
                <a:cs typeface="+mn-cs"/>
              </a:rPr>
              <a:t>0000</a:t>
            </a:r>
            <a:r>
              <a:rPr lang="en-US" sz="3600" b="1" dirty="0">
                <a:solidFill>
                  <a:schemeClr val="bg2">
                    <a:lumMod val="50000"/>
                  </a:schemeClr>
                </a:solidFill>
                <a:latin typeface="Times" charset="0"/>
                <a:cs typeface="+mn-cs"/>
              </a:rPr>
              <a:t> </a:t>
            </a:r>
            <a:r>
              <a:rPr lang="en-US" sz="3600" dirty="0">
                <a:solidFill>
                  <a:schemeClr val="bg2">
                    <a:lumMod val="50000"/>
                  </a:schemeClr>
                </a:solidFill>
                <a:latin typeface="Times" charset="0"/>
                <a:cs typeface="+mn-cs"/>
              </a:rPr>
              <a:t> </a:t>
            </a:r>
            <a:r>
              <a:rPr lang="en-US" sz="3600" b="1" u="sng" dirty="0">
                <a:solidFill>
                  <a:schemeClr val="bg2">
                    <a:lumMod val="50000"/>
                  </a:schemeClr>
                </a:solidFill>
                <a:latin typeface="Times" charset="0"/>
                <a:cs typeface="+mn-cs"/>
              </a:rPr>
              <a:t>00000000</a:t>
            </a:r>
          </a:p>
          <a:p>
            <a:pPr>
              <a:spcBef>
                <a:spcPct val="50000"/>
              </a:spcBef>
              <a:defRPr/>
            </a:pPr>
            <a:r>
              <a:rPr lang="en-US" sz="3600" dirty="0">
                <a:solidFill>
                  <a:schemeClr val="bg2">
                    <a:lumMod val="50000"/>
                  </a:schemeClr>
                </a:solidFill>
                <a:latin typeface="Times" charset="0"/>
                <a:cs typeface="+mn-cs"/>
              </a:rPr>
              <a:t>11001000  00101101  0010</a:t>
            </a:r>
            <a:r>
              <a:rPr lang="en-US" sz="3600" b="1" dirty="0">
                <a:solidFill>
                  <a:srgbClr val="FF3300"/>
                </a:solidFill>
                <a:effectLst>
                  <a:outerShdw blurRad="38100" dist="38100" dir="2700000" algn="tl">
                    <a:srgbClr val="C0C0C0"/>
                  </a:outerShdw>
                </a:effectLst>
                <a:latin typeface="Times" charset="0"/>
                <a:cs typeface="+mn-cs"/>
              </a:rPr>
              <a:t>0000</a:t>
            </a:r>
            <a:r>
              <a:rPr lang="en-US" sz="3600" dirty="0">
                <a:solidFill>
                  <a:schemeClr val="bg2"/>
                </a:solidFill>
                <a:latin typeface="Times" charset="0"/>
                <a:cs typeface="+mn-cs"/>
              </a:rPr>
              <a:t>  </a:t>
            </a:r>
            <a:r>
              <a:rPr lang="en-US" sz="3600" b="1" dirty="0">
                <a:solidFill>
                  <a:srgbClr val="FF3300"/>
                </a:solidFill>
                <a:effectLst>
                  <a:outerShdw blurRad="38100" dist="38100" dir="2700000" algn="tl">
                    <a:srgbClr val="C0C0C0"/>
                  </a:outerShdw>
                </a:effectLst>
                <a:latin typeface="Times" charset="0"/>
                <a:cs typeface="+mn-cs"/>
              </a:rPr>
              <a:t>00000000</a:t>
            </a:r>
          </a:p>
          <a:p>
            <a:pPr>
              <a:spcBef>
                <a:spcPct val="50000"/>
              </a:spcBef>
              <a:defRPr/>
            </a:pPr>
            <a:r>
              <a:rPr lang="en-US" sz="3600" dirty="0">
                <a:solidFill>
                  <a:schemeClr val="bg2"/>
                </a:solidFill>
                <a:latin typeface="Times" charset="0"/>
                <a:cs typeface="+mn-cs"/>
              </a:rPr>
              <a:t/>
            </a:r>
            <a:br>
              <a:rPr lang="en-US" sz="3600" dirty="0">
                <a:solidFill>
                  <a:schemeClr val="bg2"/>
                </a:solidFill>
                <a:latin typeface="Times" charset="0"/>
                <a:cs typeface="+mn-cs"/>
              </a:rPr>
            </a:br>
            <a:r>
              <a:rPr lang="en-US" sz="3600" dirty="0">
                <a:solidFill>
                  <a:schemeClr val="bg2">
                    <a:lumMod val="50000"/>
                  </a:schemeClr>
                </a:solidFill>
                <a:latin typeface="Times" charset="0"/>
                <a:cs typeface="+mn-cs"/>
              </a:rPr>
              <a:t>The </a:t>
            </a:r>
            <a:r>
              <a:rPr lang="en-US" sz="3600" dirty="0" err="1">
                <a:solidFill>
                  <a:schemeClr val="bg2">
                    <a:lumMod val="50000"/>
                  </a:schemeClr>
                </a:solidFill>
                <a:latin typeface="Times" charset="0"/>
                <a:cs typeface="+mn-cs"/>
              </a:rPr>
              <a:t>subnetwork</a:t>
            </a:r>
            <a:r>
              <a:rPr lang="en-US" sz="3600" dirty="0">
                <a:solidFill>
                  <a:schemeClr val="bg2">
                    <a:lumMod val="50000"/>
                  </a:schemeClr>
                </a:solidFill>
                <a:latin typeface="Times" charset="0"/>
                <a:cs typeface="+mn-cs"/>
              </a:rPr>
              <a:t> address is </a:t>
            </a:r>
            <a:r>
              <a:rPr lang="en-US" sz="3600" b="1" dirty="0">
                <a:solidFill>
                  <a:schemeClr val="bg2">
                    <a:lumMod val="50000"/>
                  </a:schemeClr>
                </a:solidFill>
                <a:latin typeface="Times" charset="0"/>
                <a:cs typeface="+mn-cs"/>
              </a:rPr>
              <a:t>200.45.32.0</a:t>
            </a:r>
            <a:r>
              <a:rPr lang="en-US" sz="3600" dirty="0">
                <a:solidFill>
                  <a:schemeClr val="bg2">
                    <a:lumMod val="50000"/>
                  </a:schemeClr>
                </a:solidFill>
                <a:latin typeface="Times" charset="0"/>
                <a:cs typeface="+mn-cs"/>
              </a:rPr>
              <a:t>.</a:t>
            </a:r>
          </a:p>
        </p:txBody>
      </p:sp>
      <p:sp>
        <p:nvSpPr>
          <p:cNvPr id="102404" name="Rectangle 3"/>
          <p:cNvSpPr>
            <a:spLocks noChangeArrowheads="1"/>
          </p:cNvSpPr>
          <p:nvPr/>
        </p:nvSpPr>
        <p:spPr bwMode="auto">
          <a:xfrm>
            <a:off x="504825" y="396875"/>
            <a:ext cx="6589713"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Bef>
                <a:spcPct val="50000"/>
              </a:spcBef>
            </a:pPr>
            <a:r>
              <a:rPr lang="en-US" altLang="en-US" sz="2800">
                <a:latin typeface="Times" pitchFamily="1" charset="0"/>
              </a:rPr>
              <a:t>What is the subnetwork address if the destination address is 200.45.34.56 and the subnet mask is 255.255.240.0?</a:t>
            </a:r>
          </a:p>
        </p:txBody>
      </p:sp>
    </p:spTree>
    <p:extLst>
      <p:ext uri="{BB962C8B-B14F-4D97-AF65-F5344CB8AC3E}">
        <p14:creationId xmlns:p14="http://schemas.microsoft.com/office/powerpoint/2010/main" val="36065994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1905000" y="304800"/>
            <a:ext cx="4572000" cy="609600"/>
          </a:xfrm>
        </p:spPr>
        <p:txBody>
          <a:bodyPr/>
          <a:lstStyle/>
          <a:p>
            <a:r>
              <a:rPr lang="en-US" altLang="en-US" sz="2200" dirty="0" smtClean="0">
                <a:ea typeface="MS PGothic" pitchFamily="34" charset="-128"/>
              </a:rPr>
              <a:t>CIDR:  Prefix Size vs. Host Space</a:t>
            </a:r>
          </a:p>
        </p:txBody>
      </p:sp>
      <p:sp>
        <p:nvSpPr>
          <p:cNvPr id="113667" name="Rectangle 3"/>
          <p:cNvSpPr>
            <a:spLocks noGrp="1" noChangeArrowheads="1"/>
          </p:cNvSpPr>
          <p:nvPr>
            <p:ph type="body" idx="1"/>
          </p:nvPr>
        </p:nvSpPr>
        <p:spPr>
          <a:xfrm>
            <a:off x="1447800" y="1219200"/>
            <a:ext cx="6348413" cy="5416868"/>
          </a:xfrm>
        </p:spPr>
        <p:txBody>
          <a:bodyPr/>
          <a:lstStyle/>
          <a:p>
            <a:pPr>
              <a:buFontTx/>
              <a:buNone/>
              <a:tabLst>
                <a:tab pos="4800600" algn="r"/>
                <a:tab pos="5661025" algn="l"/>
              </a:tabLst>
            </a:pPr>
            <a:r>
              <a:rPr lang="en-US" altLang="en-US" sz="2200" dirty="0" smtClean="0">
                <a:ea typeface="MS PGothic" pitchFamily="34" charset="-128"/>
              </a:rPr>
              <a:t>	</a:t>
            </a:r>
            <a:r>
              <a:rPr lang="en-US" altLang="en-US" sz="2200" b="1" dirty="0" smtClean="0">
                <a:solidFill>
                  <a:schemeClr val="accent2"/>
                </a:solidFill>
                <a:ea typeface="MS PGothic" pitchFamily="34" charset="-128"/>
              </a:rPr>
              <a:t>CIDR Block Prefix                # of Host Addresses</a:t>
            </a:r>
            <a:endParaRPr lang="en-US" altLang="en-US" sz="2200" b="1" dirty="0" smtClean="0">
              <a:ea typeface="MS PGothic" pitchFamily="34" charset="-128"/>
            </a:endParaRPr>
          </a:p>
          <a:p>
            <a:pPr>
              <a:buFontTx/>
              <a:buNone/>
              <a:tabLst>
                <a:tab pos="4800600" algn="r"/>
                <a:tab pos="5661025" algn="l"/>
              </a:tabLst>
            </a:pPr>
            <a:r>
              <a:rPr lang="en-US" altLang="en-US" sz="2200" b="1" dirty="0" smtClean="0">
                <a:ea typeface="MS PGothic" pitchFamily="34" charset="-128"/>
              </a:rPr>
              <a:t>                  /27	32 hosts</a:t>
            </a:r>
          </a:p>
          <a:p>
            <a:pPr>
              <a:buFontTx/>
              <a:buNone/>
              <a:tabLst>
                <a:tab pos="4800600" algn="r"/>
                <a:tab pos="5661025" algn="l"/>
              </a:tabLst>
            </a:pPr>
            <a:r>
              <a:rPr lang="en-US" altLang="en-US" sz="2200" b="1" dirty="0" smtClean="0">
                <a:ea typeface="MS PGothic" pitchFamily="34" charset="-128"/>
              </a:rPr>
              <a:t>                  /26	64 hosts</a:t>
            </a:r>
          </a:p>
          <a:p>
            <a:pPr>
              <a:buFontTx/>
              <a:buNone/>
              <a:tabLst>
                <a:tab pos="4800600" algn="r"/>
                <a:tab pos="5661025" algn="l"/>
              </a:tabLst>
            </a:pPr>
            <a:r>
              <a:rPr lang="en-US" altLang="en-US" sz="2200" b="1" dirty="0" smtClean="0">
                <a:ea typeface="MS PGothic" pitchFamily="34" charset="-128"/>
              </a:rPr>
              <a:t>                  /25	128 hosts</a:t>
            </a:r>
          </a:p>
          <a:p>
            <a:pPr>
              <a:buFontTx/>
              <a:buNone/>
              <a:tabLst>
                <a:tab pos="4800600" algn="r"/>
                <a:tab pos="5661025" algn="l"/>
              </a:tabLst>
            </a:pPr>
            <a:r>
              <a:rPr lang="en-US" altLang="en-US" sz="2200" b="1" dirty="0" smtClean="0">
                <a:ea typeface="MS PGothic" pitchFamily="34" charset="-128"/>
              </a:rPr>
              <a:t>                  /24	256 hosts</a:t>
            </a:r>
          </a:p>
          <a:p>
            <a:pPr>
              <a:buFontTx/>
              <a:buNone/>
              <a:tabLst>
                <a:tab pos="4800600" algn="r"/>
                <a:tab pos="5661025" algn="l"/>
              </a:tabLst>
            </a:pPr>
            <a:r>
              <a:rPr lang="en-US" altLang="en-US" sz="2200" b="1" dirty="0" smtClean="0">
                <a:ea typeface="MS PGothic" pitchFamily="34" charset="-128"/>
              </a:rPr>
              <a:t>                  /23	512 hosts</a:t>
            </a:r>
          </a:p>
          <a:p>
            <a:pPr>
              <a:buFontTx/>
              <a:buNone/>
              <a:tabLst>
                <a:tab pos="4800600" algn="r"/>
                <a:tab pos="5661025" algn="l"/>
              </a:tabLst>
            </a:pPr>
            <a:r>
              <a:rPr lang="en-US" altLang="en-US" sz="2200" b="1" dirty="0" smtClean="0">
                <a:ea typeface="MS PGothic" pitchFamily="34" charset="-128"/>
              </a:rPr>
              <a:t>                  /22	1,024 hosts</a:t>
            </a:r>
          </a:p>
          <a:p>
            <a:pPr>
              <a:buFontTx/>
              <a:buNone/>
              <a:tabLst>
                <a:tab pos="4800600" algn="r"/>
                <a:tab pos="5661025" algn="l"/>
              </a:tabLst>
            </a:pPr>
            <a:r>
              <a:rPr lang="en-US" altLang="en-US" sz="2200" b="1" dirty="0" smtClean="0">
                <a:ea typeface="MS PGothic" pitchFamily="34" charset="-128"/>
              </a:rPr>
              <a:t>                  /21	2,048 hosts</a:t>
            </a:r>
          </a:p>
          <a:p>
            <a:pPr>
              <a:buFontTx/>
              <a:buNone/>
              <a:tabLst>
                <a:tab pos="4800600" algn="r"/>
                <a:tab pos="5661025" algn="l"/>
              </a:tabLst>
            </a:pPr>
            <a:r>
              <a:rPr lang="en-US" altLang="en-US" sz="2200" b="1" dirty="0" smtClean="0">
                <a:ea typeface="MS PGothic" pitchFamily="34" charset="-128"/>
              </a:rPr>
              <a:t>                  /20	4,096 hosts</a:t>
            </a:r>
          </a:p>
          <a:p>
            <a:pPr>
              <a:buFontTx/>
              <a:buNone/>
              <a:tabLst>
                <a:tab pos="4800600" algn="r"/>
                <a:tab pos="5661025" algn="l"/>
              </a:tabLst>
            </a:pPr>
            <a:r>
              <a:rPr lang="en-US" altLang="en-US" sz="2200" b="1" dirty="0" smtClean="0">
                <a:ea typeface="MS PGothic" pitchFamily="34" charset="-128"/>
              </a:rPr>
              <a:t>                  /19	8,192 hosts</a:t>
            </a:r>
          </a:p>
          <a:p>
            <a:pPr>
              <a:buFontTx/>
              <a:buNone/>
              <a:tabLst>
                <a:tab pos="4800600" algn="r"/>
                <a:tab pos="5661025" algn="l"/>
              </a:tabLst>
            </a:pPr>
            <a:r>
              <a:rPr lang="en-US" altLang="en-US" sz="2200" b="1" dirty="0" smtClean="0">
                <a:ea typeface="MS PGothic" pitchFamily="34" charset="-128"/>
              </a:rPr>
              <a:t>                  /18	16,384 hosts</a:t>
            </a:r>
          </a:p>
          <a:p>
            <a:pPr>
              <a:buFontTx/>
              <a:buNone/>
              <a:tabLst>
                <a:tab pos="4800600" algn="r"/>
                <a:tab pos="5661025" algn="l"/>
              </a:tabLst>
            </a:pPr>
            <a:r>
              <a:rPr lang="en-US" altLang="en-US" sz="2200" b="1" dirty="0" smtClean="0">
                <a:ea typeface="MS PGothic" pitchFamily="34" charset="-128"/>
              </a:rPr>
              <a:t>                  /17	32,768 hosts</a:t>
            </a:r>
          </a:p>
          <a:p>
            <a:pPr>
              <a:buFontTx/>
              <a:buNone/>
              <a:tabLst>
                <a:tab pos="4800600" algn="r"/>
                <a:tab pos="5661025" algn="l"/>
              </a:tabLst>
            </a:pPr>
            <a:r>
              <a:rPr lang="en-US" altLang="en-US" sz="2200" b="1" dirty="0" smtClean="0">
                <a:ea typeface="MS PGothic" pitchFamily="34" charset="-128"/>
              </a:rPr>
              <a:t>                  /16	65,536 hosts</a:t>
            </a:r>
          </a:p>
          <a:p>
            <a:pPr>
              <a:buFontTx/>
              <a:buNone/>
              <a:tabLst>
                <a:tab pos="4800600" algn="r"/>
                <a:tab pos="5661025" algn="l"/>
              </a:tabLst>
            </a:pPr>
            <a:r>
              <a:rPr lang="en-US" altLang="en-US" sz="2200" b="1" dirty="0" smtClean="0">
                <a:ea typeface="MS PGothic" pitchFamily="34" charset="-128"/>
              </a:rPr>
              <a:t>                  /15	131,072 hosts</a:t>
            </a:r>
          </a:p>
          <a:p>
            <a:pPr>
              <a:buFontTx/>
              <a:buNone/>
              <a:tabLst>
                <a:tab pos="4800600" algn="r"/>
                <a:tab pos="5661025" algn="l"/>
              </a:tabLst>
            </a:pPr>
            <a:r>
              <a:rPr lang="en-US" altLang="en-US" sz="2200" b="1" dirty="0" smtClean="0">
                <a:ea typeface="MS PGothic" pitchFamily="34" charset="-128"/>
              </a:rPr>
              <a:t>                  /14	262,144 hosts</a:t>
            </a:r>
          </a:p>
          <a:p>
            <a:pPr>
              <a:buFontTx/>
              <a:buNone/>
              <a:tabLst>
                <a:tab pos="4800600" algn="r"/>
                <a:tab pos="5661025" algn="l"/>
              </a:tabLst>
            </a:pPr>
            <a:r>
              <a:rPr lang="en-US" altLang="en-US" sz="2200" b="1" dirty="0" smtClean="0">
                <a:ea typeface="MS PGothic" pitchFamily="34" charset="-128"/>
              </a:rPr>
              <a:t>                  /13	524,288 hosts</a:t>
            </a:r>
          </a:p>
        </p:txBody>
      </p:sp>
    </p:spTree>
    <p:extLst>
      <p:ext uri="{BB962C8B-B14F-4D97-AF65-F5344CB8AC3E}">
        <p14:creationId xmlns:p14="http://schemas.microsoft.com/office/powerpoint/2010/main" val="17770565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6839" y="717626"/>
            <a:ext cx="8759190" cy="2166619"/>
          </a:xfrm>
          <a:prstGeom prst="rect">
            <a:avLst/>
          </a:prstGeom>
        </p:spPr>
        <p:txBody>
          <a:bodyPr vert="horz" wrap="square" lIns="0" tIns="12065" rIns="0" bIns="0" rtlCol="0">
            <a:spAutoFit/>
          </a:bodyPr>
          <a:lstStyle/>
          <a:p>
            <a:pPr marL="50800" marR="43180" algn="just">
              <a:lnSpc>
                <a:spcPct val="100000"/>
              </a:lnSpc>
              <a:spcBef>
                <a:spcPts val="95"/>
              </a:spcBef>
            </a:pPr>
            <a:r>
              <a:rPr sz="2800" spc="-5" dirty="0">
                <a:latin typeface="Times New Roman"/>
                <a:cs typeface="Times New Roman"/>
              </a:rPr>
              <a:t>An </a:t>
            </a:r>
            <a:r>
              <a:rPr sz="2800" spc="-10" dirty="0">
                <a:latin typeface="Times New Roman"/>
                <a:cs typeface="Times New Roman"/>
              </a:rPr>
              <a:t>organization </a:t>
            </a:r>
            <a:r>
              <a:rPr sz="2800" spc="-5" dirty="0">
                <a:latin typeface="Times New Roman"/>
                <a:cs typeface="Times New Roman"/>
              </a:rPr>
              <a:t>is </a:t>
            </a:r>
            <a:r>
              <a:rPr sz="2800" dirty="0">
                <a:latin typeface="Times New Roman"/>
                <a:cs typeface="Times New Roman"/>
              </a:rPr>
              <a:t>granted </a:t>
            </a:r>
            <a:r>
              <a:rPr sz="2800" spc="-5" dirty="0">
                <a:latin typeface="Times New Roman"/>
                <a:cs typeface="Times New Roman"/>
              </a:rPr>
              <a:t>a </a:t>
            </a:r>
            <a:r>
              <a:rPr sz="2800" dirty="0">
                <a:latin typeface="Times New Roman"/>
                <a:cs typeface="Times New Roman"/>
              </a:rPr>
              <a:t>block </a:t>
            </a:r>
            <a:r>
              <a:rPr sz="2800" spc="-5" dirty="0">
                <a:latin typeface="Times New Roman"/>
                <a:cs typeface="Times New Roman"/>
              </a:rPr>
              <a:t>of addresses with the  beginning address 14.24.74.0</a:t>
            </a:r>
            <a:r>
              <a:rPr sz="2800" b="1" spc="-5" dirty="0">
                <a:solidFill>
                  <a:srgbClr val="FF0000"/>
                </a:solidFill>
                <a:latin typeface="Times New Roman"/>
                <a:cs typeface="Times New Roman"/>
              </a:rPr>
              <a:t>/24</a:t>
            </a:r>
            <a:r>
              <a:rPr sz="2800" spc="-5" dirty="0">
                <a:latin typeface="Times New Roman"/>
                <a:cs typeface="Times New Roman"/>
              </a:rPr>
              <a:t>. The </a:t>
            </a:r>
            <a:r>
              <a:rPr sz="2800" spc="-10" dirty="0">
                <a:latin typeface="Times New Roman"/>
                <a:cs typeface="Times New Roman"/>
              </a:rPr>
              <a:t>organization </a:t>
            </a:r>
            <a:r>
              <a:rPr sz="2800" spc="-5" dirty="0">
                <a:latin typeface="Times New Roman"/>
                <a:cs typeface="Times New Roman"/>
              </a:rPr>
              <a:t>needs </a:t>
            </a:r>
            <a:r>
              <a:rPr sz="2800" spc="-15" dirty="0">
                <a:latin typeface="Times New Roman"/>
                <a:cs typeface="Times New Roman"/>
              </a:rPr>
              <a:t>to </a:t>
            </a:r>
            <a:r>
              <a:rPr sz="2800" spc="670" dirty="0">
                <a:latin typeface="Times New Roman"/>
                <a:cs typeface="Times New Roman"/>
              </a:rPr>
              <a:t> </a:t>
            </a:r>
            <a:r>
              <a:rPr sz="2800" spc="-5" dirty="0">
                <a:latin typeface="Times New Roman"/>
                <a:cs typeface="Times New Roman"/>
              </a:rPr>
              <a:t>have 3 subblocks </a:t>
            </a:r>
            <a:r>
              <a:rPr sz="2800" dirty="0">
                <a:latin typeface="Times New Roman"/>
                <a:cs typeface="Times New Roman"/>
              </a:rPr>
              <a:t>of </a:t>
            </a:r>
            <a:r>
              <a:rPr sz="2800" spc="-5" dirty="0">
                <a:latin typeface="Times New Roman"/>
                <a:cs typeface="Times New Roman"/>
              </a:rPr>
              <a:t>addresses </a:t>
            </a:r>
            <a:r>
              <a:rPr sz="2800" spc="-10" dirty="0">
                <a:latin typeface="Times New Roman"/>
                <a:cs typeface="Times New Roman"/>
              </a:rPr>
              <a:t>to </a:t>
            </a:r>
            <a:r>
              <a:rPr sz="2800" spc="-5" dirty="0">
                <a:latin typeface="Times New Roman"/>
                <a:cs typeface="Times New Roman"/>
              </a:rPr>
              <a:t>use in its three subnets: </a:t>
            </a:r>
            <a:r>
              <a:rPr sz="2800" dirty="0">
                <a:latin typeface="Times New Roman"/>
                <a:cs typeface="Times New Roman"/>
              </a:rPr>
              <a:t>one  subblock </a:t>
            </a:r>
            <a:r>
              <a:rPr sz="2800" spc="-10" dirty="0">
                <a:latin typeface="Times New Roman"/>
                <a:cs typeface="Times New Roman"/>
              </a:rPr>
              <a:t>of </a:t>
            </a:r>
            <a:r>
              <a:rPr sz="2800" spc="-5" dirty="0">
                <a:latin typeface="Times New Roman"/>
                <a:cs typeface="Times New Roman"/>
              </a:rPr>
              <a:t>10 </a:t>
            </a:r>
            <a:r>
              <a:rPr sz="2800" dirty="0">
                <a:latin typeface="Times New Roman"/>
                <a:cs typeface="Times New Roman"/>
              </a:rPr>
              <a:t>addresses, </a:t>
            </a:r>
            <a:r>
              <a:rPr sz="2800" spc="-5" dirty="0">
                <a:latin typeface="Times New Roman"/>
                <a:cs typeface="Times New Roman"/>
              </a:rPr>
              <a:t>one </a:t>
            </a:r>
            <a:r>
              <a:rPr sz="2800" dirty="0">
                <a:latin typeface="Times New Roman"/>
                <a:cs typeface="Times New Roman"/>
              </a:rPr>
              <a:t>subblock </a:t>
            </a:r>
            <a:r>
              <a:rPr sz="2800" spc="-5" dirty="0">
                <a:latin typeface="Times New Roman"/>
                <a:cs typeface="Times New Roman"/>
              </a:rPr>
              <a:t>of 60 addresses, and  </a:t>
            </a:r>
            <a:r>
              <a:rPr sz="2800" dirty="0">
                <a:latin typeface="Times New Roman"/>
                <a:cs typeface="Times New Roman"/>
              </a:rPr>
              <a:t>one subblock of 120 </a:t>
            </a:r>
            <a:r>
              <a:rPr sz="2800" spc="-5" dirty="0">
                <a:latin typeface="Times New Roman"/>
                <a:cs typeface="Times New Roman"/>
              </a:rPr>
              <a:t>addresses. Design </a:t>
            </a:r>
            <a:r>
              <a:rPr sz="2800" dirty="0">
                <a:latin typeface="Times New Roman"/>
                <a:cs typeface="Times New Roman"/>
              </a:rPr>
              <a:t>the</a:t>
            </a:r>
            <a:r>
              <a:rPr sz="2800" spc="-70" dirty="0">
                <a:latin typeface="Times New Roman"/>
                <a:cs typeface="Times New Roman"/>
              </a:rPr>
              <a:t> </a:t>
            </a:r>
            <a:r>
              <a:rPr sz="2800" dirty="0" err="1">
                <a:latin typeface="Times New Roman"/>
                <a:cs typeface="Times New Roman"/>
              </a:rPr>
              <a:t>subblocks</a:t>
            </a:r>
            <a:r>
              <a:rPr sz="2800" dirty="0" smtClean="0">
                <a:latin typeface="Times New Roman"/>
                <a:cs typeface="Times New Roman"/>
              </a:rPr>
              <a:t>.</a:t>
            </a:r>
            <a:endParaRPr sz="2800" dirty="0">
              <a:latin typeface="Times New Roman"/>
              <a:cs typeface="Times New Roman"/>
            </a:endParaRPr>
          </a:p>
        </p:txBody>
      </p:sp>
      <p:grpSp>
        <p:nvGrpSpPr>
          <p:cNvPr id="3" name="object 3"/>
          <p:cNvGrpSpPr/>
          <p:nvPr/>
        </p:nvGrpSpPr>
        <p:grpSpPr>
          <a:xfrm>
            <a:off x="-4572" y="0"/>
            <a:ext cx="9153525" cy="619125"/>
            <a:chOff x="-4572" y="0"/>
            <a:chExt cx="9153525" cy="619125"/>
          </a:xfrm>
        </p:grpSpPr>
        <p:sp>
          <p:nvSpPr>
            <p:cNvPr id="4" name="object 4"/>
            <p:cNvSpPr/>
            <p:nvPr/>
          </p:nvSpPr>
          <p:spPr>
            <a:xfrm>
              <a:off x="0" y="0"/>
              <a:ext cx="9144000" cy="609600"/>
            </a:xfrm>
            <a:custGeom>
              <a:avLst/>
              <a:gdLst/>
              <a:ahLst/>
              <a:cxnLst/>
              <a:rect l="l" t="t" r="r" b="b"/>
              <a:pathLst>
                <a:path w="9144000" h="609600">
                  <a:moveTo>
                    <a:pt x="9144000" y="0"/>
                  </a:moveTo>
                  <a:lnTo>
                    <a:pt x="0" y="0"/>
                  </a:lnTo>
                  <a:lnTo>
                    <a:pt x="0" y="609600"/>
                  </a:lnTo>
                  <a:lnTo>
                    <a:pt x="9144000" y="609600"/>
                  </a:lnTo>
                  <a:lnTo>
                    <a:pt x="9144000" y="0"/>
                  </a:lnTo>
                  <a:close/>
                </a:path>
              </a:pathLst>
            </a:custGeom>
            <a:solidFill>
              <a:srgbClr val="2CB843"/>
            </a:solidFill>
          </p:spPr>
          <p:txBody>
            <a:bodyPr wrap="square" lIns="0" tIns="0" rIns="0" bIns="0" rtlCol="0"/>
            <a:lstStyle/>
            <a:p>
              <a:endParaRPr/>
            </a:p>
          </p:txBody>
        </p:sp>
        <p:sp>
          <p:nvSpPr>
            <p:cNvPr id="5" name="object 5"/>
            <p:cNvSpPr/>
            <p:nvPr/>
          </p:nvSpPr>
          <p:spPr>
            <a:xfrm>
              <a:off x="0" y="0"/>
              <a:ext cx="9144000" cy="609600"/>
            </a:xfrm>
            <a:custGeom>
              <a:avLst/>
              <a:gdLst/>
              <a:ahLst/>
              <a:cxnLst/>
              <a:rect l="l" t="t" r="r" b="b"/>
              <a:pathLst>
                <a:path w="9144000" h="609600">
                  <a:moveTo>
                    <a:pt x="0" y="609600"/>
                  </a:moveTo>
                  <a:lnTo>
                    <a:pt x="9144000" y="609600"/>
                  </a:lnTo>
                  <a:lnTo>
                    <a:pt x="9144000" y="0"/>
                  </a:lnTo>
                  <a:lnTo>
                    <a:pt x="0" y="0"/>
                  </a:lnTo>
                  <a:lnTo>
                    <a:pt x="0" y="609600"/>
                  </a:lnTo>
                  <a:close/>
                </a:path>
              </a:pathLst>
            </a:custGeom>
            <a:ln w="9144">
              <a:solidFill>
                <a:srgbClr val="00CC00"/>
              </a:solidFill>
            </a:ln>
          </p:spPr>
          <p:txBody>
            <a:bodyPr wrap="square" lIns="0" tIns="0" rIns="0" bIns="0" rtlCol="0"/>
            <a:lstStyle/>
            <a:p>
              <a:endParaRPr/>
            </a:p>
          </p:txBody>
        </p:sp>
      </p:grpSp>
      <p:sp>
        <p:nvSpPr>
          <p:cNvPr id="6" name="object 6"/>
          <p:cNvSpPr txBox="1">
            <a:spLocks noGrp="1"/>
          </p:cNvSpPr>
          <p:nvPr>
            <p:ph type="title"/>
          </p:nvPr>
        </p:nvSpPr>
        <p:spPr>
          <a:xfrm>
            <a:off x="0" y="0"/>
            <a:ext cx="2962910" cy="539891"/>
          </a:xfrm>
          <a:prstGeom prst="rect">
            <a:avLst/>
          </a:prstGeom>
          <a:solidFill>
            <a:srgbClr val="2CB843"/>
          </a:solidFill>
          <a:ln w="9144">
            <a:solidFill>
              <a:srgbClr val="00CC00"/>
            </a:solidFill>
          </a:ln>
        </p:spPr>
        <p:txBody>
          <a:bodyPr vert="horz" wrap="square" lIns="0" tIns="24130" rIns="0" bIns="0" rtlCol="0">
            <a:spAutoFit/>
          </a:bodyPr>
          <a:lstStyle/>
          <a:p>
            <a:pPr marL="90805">
              <a:lnSpc>
                <a:spcPct val="100000"/>
              </a:lnSpc>
              <a:spcBef>
                <a:spcPts val="190"/>
              </a:spcBef>
            </a:pPr>
            <a:r>
              <a:rPr sz="3350" i="1" spc="-95" dirty="0" smtClean="0">
                <a:solidFill>
                  <a:srgbClr val="FFFFFF"/>
                </a:solidFill>
                <a:latin typeface="Tahoma"/>
                <a:cs typeface="Tahoma"/>
              </a:rPr>
              <a:t>Example</a:t>
            </a:r>
            <a:endParaRPr sz="3350" dirty="0">
              <a:latin typeface="Tahoma"/>
              <a:cs typeface="Tahoma"/>
            </a:endParaRPr>
          </a:p>
        </p:txBody>
      </p:sp>
      <p:sp>
        <p:nvSpPr>
          <p:cNvPr id="8" name="object 3"/>
          <p:cNvSpPr/>
          <p:nvPr/>
        </p:nvSpPr>
        <p:spPr>
          <a:xfrm>
            <a:off x="175388" y="3200400"/>
            <a:ext cx="8793223" cy="1615743"/>
          </a:xfrm>
          <a:prstGeom prst="rect">
            <a:avLst/>
          </a:prstGeom>
          <a:blipFill>
            <a:blip r:embed="rId2" cstate="print"/>
            <a:stretch>
              <a:fillRect/>
            </a:stretch>
          </a:blipFill>
        </p:spPr>
        <p:txBody>
          <a:bodyPr wrap="square" lIns="0" tIns="0" rIns="0" bIns="0" rtlCol="0"/>
          <a:lstStyle/>
          <a:p>
            <a:endParaRPr/>
          </a:p>
        </p:txBody>
      </p:sp>
      <p:pic>
        <p:nvPicPr>
          <p:cNvPr id="7" name="Picture 6"/>
          <p:cNvPicPr>
            <a:picLocks noChangeAspect="1"/>
          </p:cNvPicPr>
          <p:nvPr/>
        </p:nvPicPr>
        <p:blipFill>
          <a:blip r:embed="rId3"/>
          <a:stretch>
            <a:fillRect/>
          </a:stretch>
        </p:blipFill>
        <p:spPr>
          <a:xfrm>
            <a:off x="376236" y="5257800"/>
            <a:ext cx="8391525" cy="139065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457200"/>
            <a:ext cx="5587365" cy="382156"/>
          </a:xfrm>
          <a:prstGeom prst="rect">
            <a:avLst/>
          </a:prstGeom>
        </p:spPr>
        <p:txBody>
          <a:bodyPr vert="horz" wrap="square" lIns="0" tIns="12700" rIns="0" bIns="0" rtlCol="0">
            <a:spAutoFit/>
          </a:bodyPr>
          <a:lstStyle/>
          <a:p>
            <a:pPr marL="12700" algn="ctr">
              <a:lnSpc>
                <a:spcPct val="100000"/>
              </a:lnSpc>
              <a:spcBef>
                <a:spcPts val="100"/>
              </a:spcBef>
            </a:pPr>
            <a:r>
              <a:rPr lang="en-IN" sz="2400" dirty="0" smtClean="0">
                <a:solidFill>
                  <a:srgbClr val="000000"/>
                </a:solidFill>
                <a:latin typeface="Arial"/>
                <a:cs typeface="Arial"/>
              </a:rPr>
              <a:t>ADDRESS</a:t>
            </a:r>
            <a:r>
              <a:rPr lang="en-IN" sz="2400" spc="-125" dirty="0" smtClean="0">
                <a:solidFill>
                  <a:srgbClr val="000000"/>
                </a:solidFill>
                <a:latin typeface="Arial"/>
                <a:cs typeface="Arial"/>
              </a:rPr>
              <a:t> </a:t>
            </a:r>
            <a:r>
              <a:rPr lang="en-IN" sz="2400" dirty="0" smtClean="0">
                <a:solidFill>
                  <a:srgbClr val="000000"/>
                </a:solidFill>
                <a:latin typeface="Arial"/>
                <a:cs typeface="Arial"/>
              </a:rPr>
              <a:t>AGGREGATION</a:t>
            </a:r>
            <a:endParaRPr lang="en-IN" sz="2400" dirty="0">
              <a:solidFill>
                <a:srgbClr val="000000"/>
              </a:solidFill>
              <a:latin typeface="Arial"/>
              <a:cs typeface="Arial"/>
            </a:endParaRPr>
          </a:p>
        </p:txBody>
      </p:sp>
      <p:grpSp>
        <p:nvGrpSpPr>
          <p:cNvPr id="3" name="object 3"/>
          <p:cNvGrpSpPr/>
          <p:nvPr/>
        </p:nvGrpSpPr>
        <p:grpSpPr>
          <a:xfrm>
            <a:off x="304800" y="1402080"/>
            <a:ext cx="8331834" cy="4084320"/>
            <a:chOff x="304800" y="1402080"/>
            <a:chExt cx="8331834" cy="4084320"/>
          </a:xfrm>
        </p:grpSpPr>
        <p:sp>
          <p:nvSpPr>
            <p:cNvPr id="4" name="object 4"/>
            <p:cNvSpPr/>
            <p:nvPr/>
          </p:nvSpPr>
          <p:spPr>
            <a:xfrm>
              <a:off x="4661915" y="2362200"/>
              <a:ext cx="3974591" cy="218389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878323" y="1828800"/>
              <a:ext cx="1839468" cy="146913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04800" y="1402080"/>
              <a:ext cx="4427220" cy="4084320"/>
            </a:xfrm>
            <a:prstGeom prst="rect">
              <a:avLst/>
            </a:prstGeom>
            <a:blipFill>
              <a:blip r:embed="rId4" cstate="print"/>
              <a:stretch>
                <a:fillRect/>
              </a:stretch>
            </a:blipFill>
          </p:spPr>
          <p:txBody>
            <a:bodyPr wrap="square" lIns="0" tIns="0" rIns="0" bIns="0" rtlCol="0"/>
            <a:lstStyle/>
            <a:p>
              <a:endParaRPr/>
            </a:p>
          </p:txBody>
        </p:sp>
      </p:grpSp>
      <p:sp>
        <p:nvSpPr>
          <p:cNvPr id="8" name="Rectangle 7"/>
          <p:cNvSpPr/>
          <p:nvPr/>
        </p:nvSpPr>
        <p:spPr>
          <a:xfrm>
            <a:off x="3048000" y="5257800"/>
            <a:ext cx="5867400" cy="646331"/>
          </a:xfrm>
          <a:prstGeom prst="rect">
            <a:avLst/>
          </a:prstGeom>
        </p:spPr>
        <p:txBody>
          <a:bodyPr wrap="square">
            <a:spAutoFit/>
          </a:bodyPr>
          <a:lstStyle/>
          <a:p>
            <a:r>
              <a:rPr lang="en-US" dirty="0"/>
              <a:t>In </a:t>
            </a:r>
            <a:r>
              <a:rPr lang="en-US" dirty="0" err="1"/>
              <a:t>Supernetting</a:t>
            </a:r>
            <a:r>
              <a:rPr lang="en-US" dirty="0"/>
              <a:t>, multiple networks are combined into a bigger network termed as a </a:t>
            </a:r>
            <a:r>
              <a:rPr lang="en-US" dirty="0" err="1"/>
              <a:t>Supernetwork</a:t>
            </a:r>
            <a:r>
              <a:rPr lang="en-US" dirty="0"/>
              <a:t> or </a:t>
            </a:r>
            <a:r>
              <a:rPr lang="en-US" dirty="0" err="1"/>
              <a:t>Supernet</a:t>
            </a:r>
            <a:endParaRPr lang="en-IN"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1"/>
          <p:cNvSpPr>
            <a:spLocks noGrp="1"/>
          </p:cNvSpPr>
          <p:nvPr>
            <p:ph type="sldNum" sz="quarter" idx="4294967295"/>
          </p:nvPr>
        </p:nvSpPr>
        <p:spPr>
          <a:xfrm>
            <a:off x="-7620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altLang="en-US" sz="2000" baseline="0">
                <a:solidFill>
                  <a:schemeClr val="bg2"/>
                </a:solidFill>
              </a:rPr>
              <a:t>19.</a:t>
            </a:r>
            <a:fld id="{5B9A4839-B106-48EE-B4D9-D95AB2FEE5C8}" type="slidenum">
              <a:rPr lang="en-US" altLang="en-US" sz="2000" baseline="0">
                <a:solidFill>
                  <a:schemeClr val="bg2"/>
                </a:solidFill>
              </a:rPr>
              <a:pPr/>
              <a:t>46</a:t>
            </a:fld>
            <a:endParaRPr lang="en-US" altLang="en-US" sz="2000" baseline="0">
              <a:solidFill>
                <a:schemeClr val="bg2"/>
              </a:solidFill>
            </a:endParaRPr>
          </a:p>
        </p:txBody>
      </p:sp>
      <p:sp>
        <p:nvSpPr>
          <p:cNvPr id="80899"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090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0901"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090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090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0904"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090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0906" name="Rectangle 9"/>
          <p:cNvSpPr>
            <a:spLocks noChangeArrowheads="1"/>
          </p:cNvSpPr>
          <p:nvPr/>
        </p:nvSpPr>
        <p:spPr bwMode="auto">
          <a:xfrm>
            <a:off x="228600" y="1143000"/>
            <a:ext cx="8686800" cy="5216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sz="2800" i="1" baseline="0">
                <a:latin typeface="Times New Roman" pitchFamily="18" charset="0"/>
              </a:rPr>
              <a:t>An ISP is granted a block of addresses starting with 190.100.0.0/16 (65,536 addresses). The ISP needs to distribute these addresses to three groups of customers as follows:</a:t>
            </a:r>
          </a:p>
          <a:p>
            <a:pPr algn="just"/>
            <a:r>
              <a:rPr lang="en-US" altLang="en-US" sz="2800" i="1" baseline="0">
                <a:solidFill>
                  <a:schemeClr val="hlink"/>
                </a:solidFill>
                <a:latin typeface="Times New Roman" pitchFamily="18" charset="0"/>
              </a:rPr>
              <a:t>a.</a:t>
            </a:r>
            <a:r>
              <a:rPr lang="en-US" altLang="en-US" sz="2800" i="1" baseline="0">
                <a:latin typeface="Times New Roman" pitchFamily="18" charset="0"/>
              </a:rPr>
              <a:t> The first group has 64 customers; each needs 256</a:t>
            </a:r>
            <a:br>
              <a:rPr lang="en-US" altLang="en-US" sz="2800" i="1" baseline="0">
                <a:latin typeface="Times New Roman" pitchFamily="18" charset="0"/>
              </a:rPr>
            </a:br>
            <a:r>
              <a:rPr lang="en-US" altLang="en-US" sz="2800" i="1" baseline="0">
                <a:latin typeface="Times New Roman" pitchFamily="18" charset="0"/>
              </a:rPr>
              <a:t>     addresses.</a:t>
            </a:r>
          </a:p>
          <a:p>
            <a:pPr algn="just"/>
            <a:r>
              <a:rPr lang="en-US" altLang="en-US" sz="2800" i="1" baseline="0">
                <a:solidFill>
                  <a:schemeClr val="hlink"/>
                </a:solidFill>
                <a:latin typeface="Times New Roman" pitchFamily="18" charset="0"/>
              </a:rPr>
              <a:t>b.</a:t>
            </a:r>
            <a:r>
              <a:rPr lang="en-US" altLang="en-US" sz="2800" i="1" baseline="0">
                <a:latin typeface="Times New Roman" pitchFamily="18" charset="0"/>
              </a:rPr>
              <a:t> The second group has 128 customers; each needs 128</a:t>
            </a:r>
            <a:br>
              <a:rPr lang="en-US" altLang="en-US" sz="2800" i="1" baseline="0">
                <a:latin typeface="Times New Roman" pitchFamily="18" charset="0"/>
              </a:rPr>
            </a:br>
            <a:r>
              <a:rPr lang="en-US" altLang="en-US" sz="2800" i="1" baseline="0">
                <a:latin typeface="Times New Roman" pitchFamily="18" charset="0"/>
              </a:rPr>
              <a:t>     addresses.</a:t>
            </a:r>
          </a:p>
          <a:p>
            <a:pPr algn="just"/>
            <a:r>
              <a:rPr lang="en-US" altLang="en-US" sz="2800" i="1" baseline="0">
                <a:solidFill>
                  <a:schemeClr val="hlink"/>
                </a:solidFill>
                <a:latin typeface="Times New Roman" pitchFamily="18" charset="0"/>
              </a:rPr>
              <a:t>c.</a:t>
            </a:r>
            <a:r>
              <a:rPr lang="en-US" altLang="en-US" sz="2800" i="1" baseline="0">
                <a:latin typeface="Times New Roman" pitchFamily="18" charset="0"/>
              </a:rPr>
              <a:t> The third group has 128 customers; each needs 64</a:t>
            </a:r>
            <a:br>
              <a:rPr lang="en-US" altLang="en-US" sz="2800" i="1" baseline="0">
                <a:latin typeface="Times New Roman" pitchFamily="18" charset="0"/>
              </a:rPr>
            </a:br>
            <a:r>
              <a:rPr lang="en-US" altLang="en-US" sz="2800" i="1" baseline="0">
                <a:latin typeface="Times New Roman" pitchFamily="18" charset="0"/>
              </a:rPr>
              <a:t>     addresses.</a:t>
            </a:r>
          </a:p>
          <a:p>
            <a:pPr algn="just"/>
            <a:r>
              <a:rPr lang="en-US" altLang="en-US" sz="2800" i="1" baseline="0">
                <a:latin typeface="Times New Roman" pitchFamily="18" charset="0"/>
              </a:rPr>
              <a:t>Design the subblocks and find out how many addresses are still available after these allocations.</a:t>
            </a:r>
          </a:p>
        </p:txBody>
      </p:sp>
      <p:sp>
        <p:nvSpPr>
          <p:cNvPr id="80907" name="Text Box 10"/>
          <p:cNvSpPr txBox="1">
            <a:spLocks noChangeArrowheads="1"/>
          </p:cNvSpPr>
          <p:nvPr/>
        </p:nvSpPr>
        <p:spPr bwMode="auto">
          <a:xfrm>
            <a:off x="1143000" y="0"/>
            <a:ext cx="26908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altLang="en-US" i="1" baseline="0">
                <a:solidFill>
                  <a:schemeClr val="hlink"/>
                </a:solidFill>
                <a:latin typeface="Times New Roman" pitchFamily="18" charset="0"/>
              </a:rPr>
              <a:t>Example 19.10</a:t>
            </a:r>
          </a:p>
        </p:txBody>
      </p:sp>
    </p:spTree>
    <p:extLst>
      <p:ext uri="{BB962C8B-B14F-4D97-AF65-F5344CB8AC3E}">
        <p14:creationId xmlns:p14="http://schemas.microsoft.com/office/powerpoint/2010/main" val="26241877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1"/>
          <p:cNvSpPr>
            <a:spLocks noGrp="1"/>
          </p:cNvSpPr>
          <p:nvPr>
            <p:ph type="sldNum" sz="quarter" idx="4294967295"/>
          </p:nvPr>
        </p:nvSpPr>
        <p:spPr>
          <a:xfrm>
            <a:off x="-7620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altLang="en-US" sz="2000" baseline="0">
                <a:solidFill>
                  <a:schemeClr val="bg2"/>
                </a:solidFill>
              </a:rPr>
              <a:t>19.</a:t>
            </a:r>
            <a:fld id="{39F4FC47-DA36-463C-9970-3E8B7C9A55C3}" type="slidenum">
              <a:rPr lang="en-US" altLang="en-US" sz="2000" baseline="0">
                <a:solidFill>
                  <a:schemeClr val="bg2"/>
                </a:solidFill>
              </a:rPr>
              <a:pPr/>
              <a:t>47</a:t>
            </a:fld>
            <a:endParaRPr lang="en-US" altLang="en-US" sz="2000" baseline="0">
              <a:solidFill>
                <a:schemeClr val="bg2"/>
              </a:solidFill>
            </a:endParaRPr>
          </a:p>
        </p:txBody>
      </p:sp>
      <p:sp>
        <p:nvSpPr>
          <p:cNvPr id="82947"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2948"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2949"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2950"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2951"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2952"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2953"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2954" name="Rectangle 9"/>
          <p:cNvSpPr>
            <a:spLocks noChangeArrowheads="1"/>
          </p:cNvSpPr>
          <p:nvPr/>
        </p:nvSpPr>
        <p:spPr bwMode="auto">
          <a:xfrm>
            <a:off x="228600" y="1143000"/>
            <a:ext cx="8686800"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sz="2800" i="1" baseline="0">
                <a:solidFill>
                  <a:schemeClr val="hlink"/>
                </a:solidFill>
                <a:latin typeface="Times New Roman" pitchFamily="18" charset="0"/>
              </a:rPr>
              <a:t>Solution</a:t>
            </a:r>
          </a:p>
          <a:p>
            <a:pPr algn="just"/>
            <a:r>
              <a:rPr lang="en-US" altLang="en-US" sz="2800" i="1" baseline="0">
                <a:latin typeface="Times New Roman" pitchFamily="18" charset="0"/>
              </a:rPr>
              <a:t>Figure 19.9 shows the situation.</a:t>
            </a:r>
          </a:p>
        </p:txBody>
      </p:sp>
      <p:sp>
        <p:nvSpPr>
          <p:cNvPr id="82955" name="Text Box 10"/>
          <p:cNvSpPr txBox="1">
            <a:spLocks noChangeArrowheads="1"/>
          </p:cNvSpPr>
          <p:nvPr/>
        </p:nvSpPr>
        <p:spPr bwMode="auto">
          <a:xfrm>
            <a:off x="1143000" y="0"/>
            <a:ext cx="47323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altLang="en-US" i="1" baseline="0">
                <a:solidFill>
                  <a:schemeClr val="hlink"/>
                </a:solidFill>
                <a:latin typeface="Times New Roman" pitchFamily="18" charset="0"/>
              </a:rPr>
              <a:t>Example 19.10 (continued)</a:t>
            </a:r>
          </a:p>
        </p:txBody>
      </p:sp>
      <p:sp>
        <p:nvSpPr>
          <p:cNvPr id="82956" name="Rectangle 12"/>
          <p:cNvSpPr>
            <a:spLocks noChangeArrowheads="1"/>
          </p:cNvSpPr>
          <p:nvPr/>
        </p:nvSpPr>
        <p:spPr bwMode="auto">
          <a:xfrm>
            <a:off x="152400" y="2209800"/>
            <a:ext cx="8686800" cy="2227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sz="2800" i="1" baseline="0">
                <a:solidFill>
                  <a:schemeClr val="hlink"/>
                </a:solidFill>
                <a:latin typeface="Times New Roman" pitchFamily="18" charset="0"/>
              </a:rPr>
              <a:t>Group 1</a:t>
            </a:r>
          </a:p>
          <a:p>
            <a:pPr algn="just"/>
            <a:r>
              <a:rPr lang="en-US" altLang="en-US" sz="2800" i="1" baseline="0">
                <a:latin typeface="Times New Roman" pitchFamily="18" charset="0"/>
              </a:rPr>
              <a:t>For this group, each customer needs 256 addresses. This means that 8 (log2 256) bits are needed to define each host. The prefix length is then 32 − 8 = 24. The addresses are</a:t>
            </a:r>
          </a:p>
        </p:txBody>
      </p:sp>
      <p:pic>
        <p:nvPicPr>
          <p:cNvPr id="82957"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775" y="4343400"/>
            <a:ext cx="6902450" cy="1871663"/>
          </a:xfrm>
          <a:prstGeom prst="rect">
            <a:avLst/>
          </a:prstGeom>
          <a:noFill/>
          <a:ln w="57150" cmpd="thickThin">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1628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1"/>
          <p:cNvSpPr>
            <a:spLocks noGrp="1"/>
          </p:cNvSpPr>
          <p:nvPr>
            <p:ph type="sldNum" sz="quarter" idx="4294967295"/>
          </p:nvPr>
        </p:nvSpPr>
        <p:spPr>
          <a:xfrm>
            <a:off x="-7620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altLang="en-US" sz="2000" baseline="0">
                <a:solidFill>
                  <a:schemeClr val="bg2"/>
                </a:solidFill>
              </a:rPr>
              <a:t>19.</a:t>
            </a:r>
            <a:fld id="{0FFC3B9B-7F92-4167-BA93-D5A1402E0EFB}" type="slidenum">
              <a:rPr lang="en-US" altLang="en-US" sz="2000" baseline="0">
                <a:solidFill>
                  <a:schemeClr val="bg2"/>
                </a:solidFill>
              </a:rPr>
              <a:pPr/>
              <a:t>48</a:t>
            </a:fld>
            <a:endParaRPr lang="en-US" altLang="en-US" sz="2000" baseline="0">
              <a:solidFill>
                <a:schemeClr val="bg2"/>
              </a:solidFill>
            </a:endParaRPr>
          </a:p>
        </p:txBody>
      </p:sp>
      <p:sp>
        <p:nvSpPr>
          <p:cNvPr id="84995"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499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4997"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499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499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5000"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500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5002" name="Text Box 10"/>
          <p:cNvSpPr txBox="1">
            <a:spLocks noChangeArrowheads="1"/>
          </p:cNvSpPr>
          <p:nvPr/>
        </p:nvSpPr>
        <p:spPr bwMode="auto">
          <a:xfrm>
            <a:off x="1143000" y="0"/>
            <a:ext cx="47323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altLang="en-US" i="1" baseline="0">
                <a:solidFill>
                  <a:schemeClr val="hlink"/>
                </a:solidFill>
                <a:latin typeface="Times New Roman" pitchFamily="18" charset="0"/>
              </a:rPr>
              <a:t>Example 19.10 (continued)</a:t>
            </a:r>
          </a:p>
        </p:txBody>
      </p:sp>
      <p:sp>
        <p:nvSpPr>
          <p:cNvPr id="85003" name="Rectangle 11"/>
          <p:cNvSpPr>
            <a:spLocks noChangeArrowheads="1"/>
          </p:cNvSpPr>
          <p:nvPr/>
        </p:nvSpPr>
        <p:spPr bwMode="auto">
          <a:xfrm>
            <a:off x="152400" y="1295400"/>
            <a:ext cx="8686800" cy="2227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sz="2800" i="1" baseline="0">
                <a:solidFill>
                  <a:schemeClr val="hlink"/>
                </a:solidFill>
                <a:latin typeface="Times New Roman" pitchFamily="18" charset="0"/>
              </a:rPr>
              <a:t>Group 2</a:t>
            </a:r>
          </a:p>
          <a:p>
            <a:pPr algn="just"/>
            <a:r>
              <a:rPr lang="en-US" altLang="en-US" sz="2800" i="1" baseline="0">
                <a:latin typeface="Times New Roman" pitchFamily="18" charset="0"/>
              </a:rPr>
              <a:t>For this group, each customer needs 128 addresses. This means that 7 (log2 128) bits are needed to define each host. The prefix length is then 32 − 7 = 25. The addresses are</a:t>
            </a:r>
          </a:p>
        </p:txBody>
      </p:sp>
      <p:pic>
        <p:nvPicPr>
          <p:cNvPr id="8500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675" y="3730625"/>
            <a:ext cx="6723063" cy="1908175"/>
          </a:xfrm>
          <a:prstGeom prst="rect">
            <a:avLst/>
          </a:prstGeom>
          <a:noFill/>
          <a:ln w="57150" cmpd="thickThin">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2202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1"/>
          <p:cNvSpPr>
            <a:spLocks noGrp="1"/>
          </p:cNvSpPr>
          <p:nvPr>
            <p:ph type="sldNum" sz="quarter" idx="4294967295"/>
          </p:nvPr>
        </p:nvSpPr>
        <p:spPr>
          <a:xfrm>
            <a:off x="-7620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altLang="en-US" sz="2000" baseline="0">
                <a:solidFill>
                  <a:schemeClr val="bg2"/>
                </a:solidFill>
              </a:rPr>
              <a:t>19.</a:t>
            </a:r>
            <a:fld id="{B3377A43-CBBB-4C90-BC93-577BF02D38C9}" type="slidenum">
              <a:rPr lang="en-US" altLang="en-US" sz="2000" baseline="0">
                <a:solidFill>
                  <a:schemeClr val="bg2"/>
                </a:solidFill>
              </a:rPr>
              <a:pPr/>
              <a:t>49</a:t>
            </a:fld>
            <a:endParaRPr lang="en-US" altLang="en-US" sz="2000" baseline="0">
              <a:solidFill>
                <a:schemeClr val="bg2"/>
              </a:solidFill>
            </a:endParaRPr>
          </a:p>
        </p:txBody>
      </p:sp>
      <p:sp>
        <p:nvSpPr>
          <p:cNvPr id="87043" name="Rectangle 2"/>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704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7045" name="Rectangle 4"/>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704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704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7048" name="Rectangle 7"/>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704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altLang="en-US" sz="2400" b="0" baseline="0">
              <a:latin typeface="Tahoma" pitchFamily="34" charset="0"/>
            </a:endParaRPr>
          </a:p>
        </p:txBody>
      </p:sp>
      <p:sp>
        <p:nvSpPr>
          <p:cNvPr id="87050" name="Text Box 9"/>
          <p:cNvSpPr txBox="1">
            <a:spLocks noChangeArrowheads="1"/>
          </p:cNvSpPr>
          <p:nvPr/>
        </p:nvSpPr>
        <p:spPr bwMode="auto">
          <a:xfrm>
            <a:off x="1143000" y="0"/>
            <a:ext cx="47323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altLang="en-US" i="1" baseline="0">
                <a:solidFill>
                  <a:schemeClr val="hlink"/>
                </a:solidFill>
                <a:latin typeface="Times New Roman" pitchFamily="18" charset="0"/>
              </a:rPr>
              <a:t>Example 19.10 (continued)</a:t>
            </a:r>
          </a:p>
        </p:txBody>
      </p:sp>
      <p:sp>
        <p:nvSpPr>
          <p:cNvPr id="87051" name="Rectangle 10"/>
          <p:cNvSpPr>
            <a:spLocks noChangeArrowheads="1"/>
          </p:cNvSpPr>
          <p:nvPr/>
        </p:nvSpPr>
        <p:spPr bwMode="auto">
          <a:xfrm>
            <a:off x="152400" y="838200"/>
            <a:ext cx="8686800" cy="180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sz="2800" i="1" baseline="0">
                <a:solidFill>
                  <a:schemeClr val="hlink"/>
                </a:solidFill>
                <a:latin typeface="Times New Roman" pitchFamily="18" charset="0"/>
              </a:rPr>
              <a:t>Group 3</a:t>
            </a:r>
          </a:p>
          <a:p>
            <a:pPr algn="just"/>
            <a:r>
              <a:rPr lang="en-US" altLang="en-US" sz="2800" i="1" baseline="0">
                <a:latin typeface="Times New Roman" pitchFamily="18" charset="0"/>
              </a:rPr>
              <a:t>For this group, each customer needs 64 addresses. This means that 6 (log</a:t>
            </a:r>
            <a:r>
              <a:rPr lang="en-US" altLang="en-US" sz="2800" i="1" baseline="-16000">
                <a:latin typeface="Times New Roman" pitchFamily="18" charset="0"/>
              </a:rPr>
              <a:t>2</a:t>
            </a:r>
            <a:r>
              <a:rPr lang="en-US" altLang="en-US" sz="2800" i="1" baseline="0">
                <a:latin typeface="Times New Roman" pitchFamily="18" charset="0"/>
              </a:rPr>
              <a:t>64) bits are needed to each host. The prefix length is then 32 − 6 = 26. The addresses are</a:t>
            </a:r>
          </a:p>
        </p:txBody>
      </p:sp>
      <p:pic>
        <p:nvPicPr>
          <p:cNvPr id="8705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0" y="2843213"/>
            <a:ext cx="6831013" cy="1881187"/>
          </a:xfrm>
          <a:prstGeom prst="rect">
            <a:avLst/>
          </a:prstGeom>
          <a:noFill/>
          <a:ln w="57150" cmpd="thickThin">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
        <p:nvSpPr>
          <p:cNvPr id="87053" name="Rectangle 13"/>
          <p:cNvSpPr>
            <a:spLocks noChangeArrowheads="1"/>
          </p:cNvSpPr>
          <p:nvPr/>
        </p:nvSpPr>
        <p:spPr bwMode="auto">
          <a:xfrm>
            <a:off x="152400" y="4875213"/>
            <a:ext cx="8686800" cy="13731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sz="2800" i="1" baseline="0">
                <a:latin typeface="Times New Roman" pitchFamily="18" charset="0"/>
              </a:rPr>
              <a:t>Number of granted addresses to the ISP: 65,536</a:t>
            </a:r>
          </a:p>
          <a:p>
            <a:pPr algn="just"/>
            <a:r>
              <a:rPr lang="en-US" altLang="en-US" sz="2800" i="1" baseline="0">
                <a:latin typeface="Times New Roman" pitchFamily="18" charset="0"/>
              </a:rPr>
              <a:t>Number of allocated addresses by the ISP: 40,960</a:t>
            </a:r>
          </a:p>
          <a:p>
            <a:pPr algn="just"/>
            <a:r>
              <a:rPr lang="en-US" altLang="en-US" sz="2800" i="1" baseline="0">
                <a:latin typeface="Times New Roman" pitchFamily="18" charset="0"/>
              </a:rPr>
              <a:t>Number of available addresses: 24,576</a:t>
            </a:r>
          </a:p>
        </p:txBody>
      </p:sp>
    </p:spTree>
    <p:extLst>
      <p:ext uri="{BB962C8B-B14F-4D97-AF65-F5344CB8AC3E}">
        <p14:creationId xmlns:p14="http://schemas.microsoft.com/office/powerpoint/2010/main" val="15914521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405511"/>
            <a:ext cx="2454275" cy="330835"/>
          </a:xfrm>
          <a:prstGeom prst="rect">
            <a:avLst/>
          </a:prstGeom>
        </p:spPr>
        <p:txBody>
          <a:bodyPr vert="horz" wrap="square" lIns="0" tIns="13335" rIns="0" bIns="0" rtlCol="0">
            <a:spAutoFit/>
          </a:bodyPr>
          <a:lstStyle/>
          <a:p>
            <a:pPr marL="12700">
              <a:lnSpc>
                <a:spcPct val="100000"/>
              </a:lnSpc>
              <a:spcBef>
                <a:spcPts val="105"/>
              </a:spcBef>
            </a:pPr>
            <a:r>
              <a:rPr i="1" dirty="0">
                <a:solidFill>
                  <a:srgbClr val="000000"/>
                </a:solidFill>
                <a:latin typeface="Arial"/>
                <a:cs typeface="Arial"/>
              </a:rPr>
              <a:t>Forwarding</a:t>
            </a:r>
            <a:r>
              <a:rPr i="1" spc="-90" dirty="0">
                <a:solidFill>
                  <a:srgbClr val="000000"/>
                </a:solidFill>
                <a:latin typeface="Arial"/>
                <a:cs typeface="Arial"/>
              </a:rPr>
              <a:t> </a:t>
            </a:r>
            <a:r>
              <a:rPr i="1" dirty="0">
                <a:solidFill>
                  <a:srgbClr val="000000"/>
                </a:solidFill>
                <a:latin typeface="Arial"/>
                <a:cs typeface="Arial"/>
              </a:rPr>
              <a:t>process</a:t>
            </a:r>
          </a:p>
        </p:txBody>
      </p:sp>
      <p:grpSp>
        <p:nvGrpSpPr>
          <p:cNvPr id="3" name="object 3"/>
          <p:cNvGrpSpPr/>
          <p:nvPr/>
        </p:nvGrpSpPr>
        <p:grpSpPr>
          <a:xfrm>
            <a:off x="952500" y="1854459"/>
            <a:ext cx="6372225" cy="3854450"/>
            <a:chOff x="952500" y="1854459"/>
            <a:chExt cx="6372225" cy="3854450"/>
          </a:xfrm>
        </p:grpSpPr>
        <p:sp>
          <p:nvSpPr>
            <p:cNvPr id="4" name="object 4"/>
            <p:cNvSpPr/>
            <p:nvPr/>
          </p:nvSpPr>
          <p:spPr>
            <a:xfrm>
              <a:off x="952500" y="4686309"/>
              <a:ext cx="6371844" cy="102259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781300" y="1854459"/>
              <a:ext cx="2865120" cy="276910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048839" y="4503800"/>
              <a:ext cx="869950" cy="305435"/>
            </a:xfrm>
            <a:custGeom>
              <a:avLst/>
              <a:gdLst/>
              <a:ahLst/>
              <a:cxnLst/>
              <a:rect l="l" t="t" r="r" b="b"/>
              <a:pathLst>
                <a:path w="869950" h="305435">
                  <a:moveTo>
                    <a:pt x="869713" y="0"/>
                  </a:moveTo>
                  <a:lnTo>
                    <a:pt x="0" y="0"/>
                  </a:lnTo>
                  <a:lnTo>
                    <a:pt x="0" y="304892"/>
                  </a:lnTo>
                  <a:lnTo>
                    <a:pt x="869713" y="304892"/>
                  </a:lnTo>
                  <a:lnTo>
                    <a:pt x="869713" y="0"/>
                  </a:lnTo>
                  <a:close/>
                </a:path>
              </a:pathLst>
            </a:custGeom>
            <a:solidFill>
              <a:srgbClr val="ABE0F9"/>
            </a:solidFill>
          </p:spPr>
          <p:txBody>
            <a:bodyPr wrap="square" lIns="0" tIns="0" rIns="0" bIns="0" rtlCol="0"/>
            <a:lstStyle/>
            <a:p>
              <a:endParaRPr/>
            </a:p>
          </p:txBody>
        </p:sp>
        <p:sp>
          <p:nvSpPr>
            <p:cNvPr id="7" name="object 7"/>
            <p:cNvSpPr/>
            <p:nvPr/>
          </p:nvSpPr>
          <p:spPr>
            <a:xfrm>
              <a:off x="2048839" y="4503800"/>
              <a:ext cx="869950" cy="305435"/>
            </a:xfrm>
            <a:custGeom>
              <a:avLst/>
              <a:gdLst/>
              <a:ahLst/>
              <a:cxnLst/>
              <a:rect l="l" t="t" r="r" b="b"/>
              <a:pathLst>
                <a:path w="869950" h="305435">
                  <a:moveTo>
                    <a:pt x="0" y="304892"/>
                  </a:moveTo>
                  <a:lnTo>
                    <a:pt x="869713" y="304892"/>
                  </a:lnTo>
                  <a:lnTo>
                    <a:pt x="869713" y="0"/>
                  </a:lnTo>
                  <a:lnTo>
                    <a:pt x="0" y="0"/>
                  </a:lnTo>
                  <a:lnTo>
                    <a:pt x="0" y="304892"/>
                  </a:lnTo>
                  <a:close/>
                </a:path>
              </a:pathLst>
            </a:custGeom>
            <a:ln w="14995">
              <a:solidFill>
                <a:srgbClr val="57585B"/>
              </a:solidFill>
            </a:ln>
          </p:spPr>
          <p:txBody>
            <a:bodyPr wrap="square" lIns="0" tIns="0" rIns="0" bIns="0" rtlCol="0"/>
            <a:lstStyle/>
            <a:p>
              <a:endParaRPr/>
            </a:p>
          </p:txBody>
        </p:sp>
        <p:sp>
          <p:nvSpPr>
            <p:cNvPr id="8" name="object 8"/>
            <p:cNvSpPr/>
            <p:nvPr/>
          </p:nvSpPr>
          <p:spPr>
            <a:xfrm>
              <a:off x="1716395" y="4503800"/>
              <a:ext cx="338455" cy="305435"/>
            </a:xfrm>
            <a:custGeom>
              <a:avLst/>
              <a:gdLst/>
              <a:ahLst/>
              <a:cxnLst/>
              <a:rect l="l" t="t" r="r" b="b"/>
              <a:pathLst>
                <a:path w="338455" h="305435">
                  <a:moveTo>
                    <a:pt x="338082" y="0"/>
                  </a:moveTo>
                  <a:lnTo>
                    <a:pt x="0" y="0"/>
                  </a:lnTo>
                  <a:lnTo>
                    <a:pt x="0" y="304892"/>
                  </a:lnTo>
                  <a:lnTo>
                    <a:pt x="338082" y="304892"/>
                  </a:lnTo>
                  <a:lnTo>
                    <a:pt x="338082" y="0"/>
                  </a:lnTo>
                  <a:close/>
                </a:path>
              </a:pathLst>
            </a:custGeom>
            <a:solidFill>
              <a:srgbClr val="DCDDDE"/>
            </a:solidFill>
          </p:spPr>
          <p:txBody>
            <a:bodyPr wrap="square" lIns="0" tIns="0" rIns="0" bIns="0" rtlCol="0"/>
            <a:lstStyle/>
            <a:p>
              <a:endParaRPr/>
            </a:p>
          </p:txBody>
        </p:sp>
        <p:sp>
          <p:nvSpPr>
            <p:cNvPr id="9" name="object 9"/>
            <p:cNvSpPr/>
            <p:nvPr/>
          </p:nvSpPr>
          <p:spPr>
            <a:xfrm>
              <a:off x="1716395" y="4503800"/>
              <a:ext cx="338455" cy="305435"/>
            </a:xfrm>
            <a:custGeom>
              <a:avLst/>
              <a:gdLst/>
              <a:ahLst/>
              <a:cxnLst/>
              <a:rect l="l" t="t" r="r" b="b"/>
              <a:pathLst>
                <a:path w="338455" h="305435">
                  <a:moveTo>
                    <a:pt x="0" y="304892"/>
                  </a:moveTo>
                  <a:lnTo>
                    <a:pt x="338082" y="304892"/>
                  </a:lnTo>
                  <a:lnTo>
                    <a:pt x="338082" y="0"/>
                  </a:lnTo>
                  <a:lnTo>
                    <a:pt x="0" y="0"/>
                  </a:lnTo>
                  <a:lnTo>
                    <a:pt x="0" y="304892"/>
                  </a:lnTo>
                  <a:close/>
                </a:path>
              </a:pathLst>
            </a:custGeom>
            <a:ln w="14996">
              <a:solidFill>
                <a:srgbClr val="57585B"/>
              </a:solidFill>
            </a:ln>
          </p:spPr>
          <p:txBody>
            <a:bodyPr wrap="square" lIns="0" tIns="0" rIns="0" bIns="0" rtlCol="0"/>
            <a:lstStyle/>
            <a:p>
              <a:endParaRPr/>
            </a:p>
          </p:txBody>
        </p:sp>
      </p:grpSp>
      <p:sp>
        <p:nvSpPr>
          <p:cNvPr id="10" name="object 10"/>
          <p:cNvSpPr txBox="1"/>
          <p:nvPr/>
        </p:nvSpPr>
        <p:spPr>
          <a:xfrm>
            <a:off x="618197" y="3635754"/>
            <a:ext cx="1148715" cy="314960"/>
          </a:xfrm>
          <a:prstGeom prst="rect">
            <a:avLst/>
          </a:prstGeom>
        </p:spPr>
        <p:txBody>
          <a:bodyPr vert="horz" wrap="square" lIns="0" tIns="12065" rIns="0" bIns="0" rtlCol="0">
            <a:spAutoFit/>
          </a:bodyPr>
          <a:lstStyle/>
          <a:p>
            <a:pPr marL="12700">
              <a:lnSpc>
                <a:spcPct val="100000"/>
              </a:lnSpc>
              <a:spcBef>
                <a:spcPts val="95"/>
              </a:spcBef>
            </a:pPr>
            <a:r>
              <a:rPr sz="1900" spc="-5" dirty="0">
                <a:latin typeface="Times New Roman"/>
                <a:cs typeface="Times New Roman"/>
              </a:rPr>
              <a:t>F</a:t>
            </a:r>
            <a:r>
              <a:rPr sz="1900" spc="-15" dirty="0">
                <a:latin typeface="Times New Roman"/>
                <a:cs typeface="Times New Roman"/>
              </a:rPr>
              <a:t>o</a:t>
            </a:r>
            <a:r>
              <a:rPr sz="1900" spc="-5" dirty="0">
                <a:latin typeface="Times New Roman"/>
                <a:cs typeface="Times New Roman"/>
              </a:rPr>
              <a:t>rwarding</a:t>
            </a:r>
            <a:endParaRPr sz="1900">
              <a:latin typeface="Times New Roman"/>
              <a:cs typeface="Times New Roman"/>
            </a:endParaRPr>
          </a:p>
        </p:txBody>
      </p:sp>
      <p:sp>
        <p:nvSpPr>
          <p:cNvPr id="11" name="object 11"/>
          <p:cNvSpPr txBox="1"/>
          <p:nvPr/>
        </p:nvSpPr>
        <p:spPr>
          <a:xfrm>
            <a:off x="918781" y="3925056"/>
            <a:ext cx="547370" cy="314325"/>
          </a:xfrm>
          <a:prstGeom prst="rect">
            <a:avLst/>
          </a:prstGeom>
        </p:spPr>
        <p:txBody>
          <a:bodyPr vert="horz" wrap="square" lIns="0" tIns="12065" rIns="0" bIns="0" rtlCol="0">
            <a:spAutoFit/>
          </a:bodyPr>
          <a:lstStyle/>
          <a:p>
            <a:pPr marL="12700">
              <a:lnSpc>
                <a:spcPct val="100000"/>
              </a:lnSpc>
              <a:spcBef>
                <a:spcPts val="95"/>
              </a:spcBef>
            </a:pPr>
            <a:r>
              <a:rPr sz="1900" spc="-5" dirty="0">
                <a:latin typeface="Times New Roman"/>
                <a:cs typeface="Times New Roman"/>
              </a:rPr>
              <a:t>value</a:t>
            </a:r>
            <a:endParaRPr sz="1900">
              <a:latin typeface="Times New Roman"/>
              <a:cs typeface="Times New Roman"/>
            </a:endParaRPr>
          </a:p>
        </p:txBody>
      </p:sp>
      <p:sp>
        <p:nvSpPr>
          <p:cNvPr id="12" name="object 12"/>
          <p:cNvSpPr txBox="1"/>
          <p:nvPr/>
        </p:nvSpPr>
        <p:spPr>
          <a:xfrm>
            <a:off x="1723893" y="4473756"/>
            <a:ext cx="1187450" cy="314960"/>
          </a:xfrm>
          <a:prstGeom prst="rect">
            <a:avLst/>
          </a:prstGeom>
        </p:spPr>
        <p:txBody>
          <a:bodyPr vert="horz" wrap="square" lIns="0" tIns="12065" rIns="0" bIns="0" rtlCol="0">
            <a:spAutoFit/>
          </a:bodyPr>
          <a:lstStyle/>
          <a:p>
            <a:pPr marL="81280">
              <a:lnSpc>
                <a:spcPct val="100000"/>
              </a:lnSpc>
              <a:spcBef>
                <a:spcPts val="95"/>
              </a:spcBef>
              <a:tabLst>
                <a:tab pos="532765" algn="l"/>
              </a:tabLst>
            </a:pPr>
            <a:r>
              <a:rPr sz="1900" spc="-5" dirty="0">
                <a:latin typeface="Times New Roman"/>
                <a:cs typeface="Times New Roman"/>
              </a:rPr>
              <a:t>B	Data</a:t>
            </a:r>
            <a:endParaRPr sz="1900">
              <a:latin typeface="Times New Roman"/>
              <a:cs typeface="Times New Roman"/>
            </a:endParaRPr>
          </a:p>
        </p:txBody>
      </p:sp>
      <p:grpSp>
        <p:nvGrpSpPr>
          <p:cNvPr id="13" name="object 13"/>
          <p:cNvGrpSpPr/>
          <p:nvPr/>
        </p:nvGrpSpPr>
        <p:grpSpPr>
          <a:xfrm>
            <a:off x="1885219" y="3346697"/>
            <a:ext cx="4989195" cy="1426845"/>
            <a:chOff x="1885219" y="3346697"/>
            <a:chExt cx="4989195" cy="1426845"/>
          </a:xfrm>
        </p:grpSpPr>
        <p:sp>
          <p:nvSpPr>
            <p:cNvPr id="14" name="object 14"/>
            <p:cNvSpPr/>
            <p:nvPr/>
          </p:nvSpPr>
          <p:spPr>
            <a:xfrm>
              <a:off x="1896649" y="3410747"/>
              <a:ext cx="1322705" cy="1093470"/>
            </a:xfrm>
            <a:custGeom>
              <a:avLst/>
              <a:gdLst/>
              <a:ahLst/>
              <a:cxnLst/>
              <a:rect l="l" t="t" r="r" b="b"/>
              <a:pathLst>
                <a:path w="1322705" h="1093470">
                  <a:moveTo>
                    <a:pt x="0" y="1093051"/>
                  </a:moveTo>
                  <a:lnTo>
                    <a:pt x="0" y="0"/>
                  </a:lnTo>
                  <a:lnTo>
                    <a:pt x="1322538" y="0"/>
                  </a:lnTo>
                </a:path>
              </a:pathLst>
            </a:custGeom>
            <a:ln w="22494">
              <a:solidFill>
                <a:srgbClr val="000000"/>
              </a:solidFill>
            </a:ln>
          </p:spPr>
          <p:txBody>
            <a:bodyPr wrap="square" lIns="0" tIns="0" rIns="0" bIns="0" rtlCol="0"/>
            <a:lstStyle/>
            <a:p>
              <a:endParaRPr/>
            </a:p>
          </p:txBody>
        </p:sp>
        <p:sp>
          <p:nvSpPr>
            <p:cNvPr id="15" name="object 15"/>
            <p:cNvSpPr/>
            <p:nvPr/>
          </p:nvSpPr>
          <p:spPr>
            <a:xfrm>
              <a:off x="3185282" y="3346697"/>
              <a:ext cx="116507" cy="127908"/>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2999377" y="4648745"/>
              <a:ext cx="323215" cy="0"/>
            </a:xfrm>
            <a:custGeom>
              <a:avLst/>
              <a:gdLst/>
              <a:ahLst/>
              <a:cxnLst/>
              <a:rect l="l" t="t" r="r" b="b"/>
              <a:pathLst>
                <a:path w="323214">
                  <a:moveTo>
                    <a:pt x="0" y="0"/>
                  </a:moveTo>
                  <a:lnTo>
                    <a:pt x="323047" y="0"/>
                  </a:lnTo>
                </a:path>
              </a:pathLst>
            </a:custGeom>
            <a:ln w="60135">
              <a:solidFill>
                <a:srgbClr val="EC1C23"/>
              </a:solidFill>
            </a:ln>
          </p:spPr>
          <p:txBody>
            <a:bodyPr wrap="square" lIns="0" tIns="0" rIns="0" bIns="0" rtlCol="0"/>
            <a:lstStyle/>
            <a:p>
              <a:endParaRPr/>
            </a:p>
          </p:txBody>
        </p:sp>
        <p:sp>
          <p:nvSpPr>
            <p:cNvPr id="17" name="object 17"/>
            <p:cNvSpPr/>
            <p:nvPr/>
          </p:nvSpPr>
          <p:spPr>
            <a:xfrm>
              <a:off x="3262298" y="4533944"/>
              <a:ext cx="204825" cy="229607"/>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5996737" y="4462388"/>
              <a:ext cx="869950" cy="303530"/>
            </a:xfrm>
            <a:custGeom>
              <a:avLst/>
              <a:gdLst/>
              <a:ahLst/>
              <a:cxnLst/>
              <a:rect l="l" t="t" r="r" b="b"/>
              <a:pathLst>
                <a:path w="869950" h="303529">
                  <a:moveTo>
                    <a:pt x="869915" y="0"/>
                  </a:moveTo>
                  <a:lnTo>
                    <a:pt x="0" y="0"/>
                  </a:lnTo>
                  <a:lnTo>
                    <a:pt x="0" y="302977"/>
                  </a:lnTo>
                  <a:lnTo>
                    <a:pt x="869915" y="302977"/>
                  </a:lnTo>
                  <a:lnTo>
                    <a:pt x="869915" y="0"/>
                  </a:lnTo>
                  <a:close/>
                </a:path>
              </a:pathLst>
            </a:custGeom>
            <a:solidFill>
              <a:srgbClr val="ABE0F9"/>
            </a:solidFill>
          </p:spPr>
          <p:txBody>
            <a:bodyPr wrap="square" lIns="0" tIns="0" rIns="0" bIns="0" rtlCol="0"/>
            <a:lstStyle/>
            <a:p>
              <a:endParaRPr/>
            </a:p>
          </p:txBody>
        </p:sp>
        <p:sp>
          <p:nvSpPr>
            <p:cNvPr id="19" name="object 19"/>
            <p:cNvSpPr/>
            <p:nvPr/>
          </p:nvSpPr>
          <p:spPr>
            <a:xfrm>
              <a:off x="5996737" y="4462388"/>
              <a:ext cx="869950" cy="303530"/>
            </a:xfrm>
            <a:custGeom>
              <a:avLst/>
              <a:gdLst/>
              <a:ahLst/>
              <a:cxnLst/>
              <a:rect l="l" t="t" r="r" b="b"/>
              <a:pathLst>
                <a:path w="869950" h="303529">
                  <a:moveTo>
                    <a:pt x="0" y="302977"/>
                  </a:moveTo>
                  <a:lnTo>
                    <a:pt x="869915" y="302977"/>
                  </a:lnTo>
                  <a:lnTo>
                    <a:pt x="869915" y="0"/>
                  </a:lnTo>
                  <a:lnTo>
                    <a:pt x="0" y="0"/>
                  </a:lnTo>
                  <a:lnTo>
                    <a:pt x="0" y="302977"/>
                  </a:lnTo>
                  <a:close/>
                </a:path>
              </a:pathLst>
            </a:custGeom>
            <a:ln w="14993">
              <a:solidFill>
                <a:srgbClr val="57585B"/>
              </a:solidFill>
            </a:ln>
          </p:spPr>
          <p:txBody>
            <a:bodyPr wrap="square" lIns="0" tIns="0" rIns="0" bIns="0" rtlCol="0"/>
            <a:lstStyle/>
            <a:p>
              <a:endParaRPr/>
            </a:p>
          </p:txBody>
        </p:sp>
        <p:sp>
          <p:nvSpPr>
            <p:cNvPr id="20" name="object 20"/>
            <p:cNvSpPr/>
            <p:nvPr/>
          </p:nvSpPr>
          <p:spPr>
            <a:xfrm>
              <a:off x="5664155" y="4462388"/>
              <a:ext cx="338455" cy="303530"/>
            </a:xfrm>
            <a:custGeom>
              <a:avLst/>
              <a:gdLst/>
              <a:ahLst/>
              <a:cxnLst/>
              <a:rect l="l" t="t" r="r" b="b"/>
              <a:pathLst>
                <a:path w="338454" h="303529">
                  <a:moveTo>
                    <a:pt x="338210" y="0"/>
                  </a:moveTo>
                  <a:lnTo>
                    <a:pt x="0" y="0"/>
                  </a:lnTo>
                  <a:lnTo>
                    <a:pt x="0" y="302977"/>
                  </a:lnTo>
                  <a:lnTo>
                    <a:pt x="338210" y="302977"/>
                  </a:lnTo>
                  <a:lnTo>
                    <a:pt x="338210" y="0"/>
                  </a:lnTo>
                  <a:close/>
                </a:path>
              </a:pathLst>
            </a:custGeom>
            <a:solidFill>
              <a:srgbClr val="DCDDDE"/>
            </a:solidFill>
          </p:spPr>
          <p:txBody>
            <a:bodyPr wrap="square" lIns="0" tIns="0" rIns="0" bIns="0" rtlCol="0"/>
            <a:lstStyle/>
            <a:p>
              <a:endParaRPr/>
            </a:p>
          </p:txBody>
        </p:sp>
        <p:sp>
          <p:nvSpPr>
            <p:cNvPr id="21" name="object 21"/>
            <p:cNvSpPr/>
            <p:nvPr/>
          </p:nvSpPr>
          <p:spPr>
            <a:xfrm>
              <a:off x="5664155" y="4462388"/>
              <a:ext cx="338455" cy="303530"/>
            </a:xfrm>
            <a:custGeom>
              <a:avLst/>
              <a:gdLst/>
              <a:ahLst/>
              <a:cxnLst/>
              <a:rect l="l" t="t" r="r" b="b"/>
              <a:pathLst>
                <a:path w="338454" h="303529">
                  <a:moveTo>
                    <a:pt x="0" y="302977"/>
                  </a:moveTo>
                  <a:lnTo>
                    <a:pt x="338210" y="302977"/>
                  </a:lnTo>
                  <a:lnTo>
                    <a:pt x="338210" y="0"/>
                  </a:lnTo>
                  <a:lnTo>
                    <a:pt x="0" y="0"/>
                  </a:lnTo>
                  <a:lnTo>
                    <a:pt x="0" y="302977"/>
                  </a:lnTo>
                  <a:close/>
                </a:path>
              </a:pathLst>
            </a:custGeom>
            <a:ln w="14997">
              <a:solidFill>
                <a:srgbClr val="57585B"/>
              </a:solidFill>
            </a:ln>
          </p:spPr>
          <p:txBody>
            <a:bodyPr wrap="square" lIns="0" tIns="0" rIns="0" bIns="0" rtlCol="0"/>
            <a:lstStyle/>
            <a:p>
              <a:endParaRPr/>
            </a:p>
          </p:txBody>
        </p:sp>
      </p:grpSp>
      <p:sp>
        <p:nvSpPr>
          <p:cNvPr id="22" name="object 22"/>
          <p:cNvSpPr txBox="1"/>
          <p:nvPr/>
        </p:nvSpPr>
        <p:spPr>
          <a:xfrm>
            <a:off x="6531989" y="3745319"/>
            <a:ext cx="1680210" cy="603885"/>
          </a:xfrm>
          <a:prstGeom prst="rect">
            <a:avLst/>
          </a:prstGeom>
        </p:spPr>
        <p:txBody>
          <a:bodyPr vert="horz" wrap="square" lIns="0" tIns="12065" rIns="0" bIns="0" rtlCol="0">
            <a:spAutoFit/>
          </a:bodyPr>
          <a:lstStyle/>
          <a:p>
            <a:pPr marL="12700" marR="5080" indent="62865">
              <a:lnSpc>
                <a:spcPct val="100000"/>
              </a:lnSpc>
              <a:spcBef>
                <a:spcPts val="95"/>
              </a:spcBef>
            </a:pPr>
            <a:r>
              <a:rPr sz="1900" spc="-5" dirty="0">
                <a:latin typeface="Times New Roman"/>
                <a:cs typeface="Times New Roman"/>
              </a:rPr>
              <a:t>Send the packet  out of </a:t>
            </a:r>
            <a:r>
              <a:rPr sz="1900" dirty="0">
                <a:latin typeface="Times New Roman"/>
                <a:cs typeface="Times New Roman"/>
              </a:rPr>
              <a:t>interface</a:t>
            </a:r>
            <a:r>
              <a:rPr sz="1900" spc="-80" dirty="0">
                <a:latin typeface="Times New Roman"/>
                <a:cs typeface="Times New Roman"/>
              </a:rPr>
              <a:t> </a:t>
            </a:r>
            <a:r>
              <a:rPr sz="1900" spc="-5" dirty="0">
                <a:latin typeface="Times New Roman"/>
                <a:cs typeface="Times New Roman"/>
              </a:rPr>
              <a:t>2</a:t>
            </a:r>
            <a:endParaRPr sz="1900">
              <a:latin typeface="Times New Roman"/>
              <a:cs typeface="Times New Roman"/>
            </a:endParaRPr>
          </a:p>
        </p:txBody>
      </p:sp>
      <p:sp>
        <p:nvSpPr>
          <p:cNvPr id="23" name="object 23"/>
          <p:cNvSpPr txBox="1"/>
          <p:nvPr/>
        </p:nvSpPr>
        <p:spPr>
          <a:xfrm>
            <a:off x="5671653" y="4441096"/>
            <a:ext cx="318135" cy="314960"/>
          </a:xfrm>
          <a:prstGeom prst="rect">
            <a:avLst/>
          </a:prstGeom>
        </p:spPr>
        <p:txBody>
          <a:bodyPr vert="horz" wrap="square" lIns="0" tIns="12065" rIns="0" bIns="0" rtlCol="0">
            <a:spAutoFit/>
          </a:bodyPr>
          <a:lstStyle/>
          <a:p>
            <a:pPr marL="90805">
              <a:lnSpc>
                <a:spcPct val="100000"/>
              </a:lnSpc>
              <a:spcBef>
                <a:spcPts val="95"/>
              </a:spcBef>
            </a:pPr>
            <a:r>
              <a:rPr sz="1900" spc="-5" dirty="0">
                <a:latin typeface="Times New Roman"/>
                <a:cs typeface="Times New Roman"/>
              </a:rPr>
              <a:t>B</a:t>
            </a:r>
            <a:endParaRPr sz="1900">
              <a:latin typeface="Times New Roman"/>
              <a:cs typeface="Times New Roman"/>
            </a:endParaRPr>
          </a:p>
        </p:txBody>
      </p:sp>
      <p:sp>
        <p:nvSpPr>
          <p:cNvPr id="24" name="object 24"/>
          <p:cNvSpPr txBox="1"/>
          <p:nvPr/>
        </p:nvSpPr>
        <p:spPr>
          <a:xfrm>
            <a:off x="6009863" y="4431258"/>
            <a:ext cx="849630" cy="314960"/>
          </a:xfrm>
          <a:prstGeom prst="rect">
            <a:avLst/>
          </a:prstGeom>
        </p:spPr>
        <p:txBody>
          <a:bodyPr vert="horz" wrap="square" lIns="0" tIns="12065" rIns="0" bIns="0" rtlCol="0">
            <a:spAutoFit/>
          </a:bodyPr>
          <a:lstStyle/>
          <a:p>
            <a:pPr marL="194310">
              <a:lnSpc>
                <a:spcPct val="100000"/>
              </a:lnSpc>
              <a:spcBef>
                <a:spcPts val="95"/>
              </a:spcBef>
            </a:pPr>
            <a:r>
              <a:rPr sz="1900" spc="-5" dirty="0">
                <a:latin typeface="Times New Roman"/>
                <a:cs typeface="Times New Roman"/>
              </a:rPr>
              <a:t>Data</a:t>
            </a:r>
            <a:endParaRPr sz="1900">
              <a:latin typeface="Times New Roman"/>
              <a:cs typeface="Times New Roman"/>
            </a:endParaRPr>
          </a:p>
        </p:txBody>
      </p:sp>
      <p:grpSp>
        <p:nvGrpSpPr>
          <p:cNvPr id="25" name="object 25"/>
          <p:cNvGrpSpPr/>
          <p:nvPr/>
        </p:nvGrpSpPr>
        <p:grpSpPr>
          <a:xfrm>
            <a:off x="5278907" y="3344774"/>
            <a:ext cx="2240280" cy="1347470"/>
            <a:chOff x="5278907" y="3344774"/>
            <a:chExt cx="2240280" cy="1347470"/>
          </a:xfrm>
        </p:grpSpPr>
        <p:sp>
          <p:nvSpPr>
            <p:cNvPr id="26" name="object 26"/>
            <p:cNvSpPr/>
            <p:nvPr/>
          </p:nvSpPr>
          <p:spPr>
            <a:xfrm>
              <a:off x="5290155" y="3356022"/>
              <a:ext cx="1099820" cy="907415"/>
            </a:xfrm>
            <a:custGeom>
              <a:avLst/>
              <a:gdLst/>
              <a:ahLst/>
              <a:cxnLst/>
              <a:rect l="l" t="t" r="r" b="b"/>
              <a:pathLst>
                <a:path w="1099820" h="907414">
                  <a:moveTo>
                    <a:pt x="0" y="0"/>
                  </a:moveTo>
                  <a:lnTo>
                    <a:pt x="1099364" y="0"/>
                  </a:lnTo>
                  <a:lnTo>
                    <a:pt x="1099364" y="906927"/>
                  </a:lnTo>
                </a:path>
              </a:pathLst>
            </a:custGeom>
            <a:ln w="22495">
              <a:solidFill>
                <a:srgbClr val="000000"/>
              </a:solidFill>
            </a:ln>
          </p:spPr>
          <p:txBody>
            <a:bodyPr wrap="square" lIns="0" tIns="0" rIns="0" bIns="0" rtlCol="0"/>
            <a:lstStyle/>
            <a:p>
              <a:endParaRPr/>
            </a:p>
          </p:txBody>
        </p:sp>
        <p:sp>
          <p:nvSpPr>
            <p:cNvPr id="27" name="object 27"/>
            <p:cNvSpPr/>
            <p:nvPr/>
          </p:nvSpPr>
          <p:spPr>
            <a:xfrm>
              <a:off x="6323717" y="4229216"/>
              <a:ext cx="129572" cy="114632"/>
            </a:xfrm>
            <a:prstGeom prst="rect">
              <a:avLst/>
            </a:prstGeom>
            <a:blipFill>
              <a:blip r:embed="rId6" cstate="print"/>
              <a:stretch>
                <a:fillRect/>
              </a:stretch>
            </a:blipFill>
          </p:spPr>
          <p:txBody>
            <a:bodyPr wrap="square" lIns="0" tIns="0" rIns="0" bIns="0" rtlCol="0"/>
            <a:lstStyle/>
            <a:p>
              <a:endParaRPr/>
            </a:p>
          </p:txBody>
        </p:sp>
        <p:sp>
          <p:nvSpPr>
            <p:cNvPr id="28" name="object 28"/>
            <p:cNvSpPr/>
            <p:nvPr/>
          </p:nvSpPr>
          <p:spPr>
            <a:xfrm>
              <a:off x="7002005" y="4577175"/>
              <a:ext cx="372745" cy="0"/>
            </a:xfrm>
            <a:custGeom>
              <a:avLst/>
              <a:gdLst/>
              <a:ahLst/>
              <a:cxnLst/>
              <a:rect l="l" t="t" r="r" b="b"/>
              <a:pathLst>
                <a:path w="372745">
                  <a:moveTo>
                    <a:pt x="0" y="0"/>
                  </a:moveTo>
                  <a:lnTo>
                    <a:pt x="372140" y="0"/>
                  </a:lnTo>
                </a:path>
              </a:pathLst>
            </a:custGeom>
            <a:ln w="59971">
              <a:solidFill>
                <a:srgbClr val="EC1C23"/>
              </a:solidFill>
            </a:ln>
          </p:spPr>
          <p:txBody>
            <a:bodyPr wrap="square" lIns="0" tIns="0" rIns="0" bIns="0" rtlCol="0"/>
            <a:lstStyle/>
            <a:p>
              <a:endParaRPr/>
            </a:p>
          </p:txBody>
        </p:sp>
        <p:sp>
          <p:nvSpPr>
            <p:cNvPr id="29" name="object 29"/>
            <p:cNvSpPr/>
            <p:nvPr/>
          </p:nvSpPr>
          <p:spPr>
            <a:xfrm>
              <a:off x="7313932" y="4464262"/>
              <a:ext cx="204775" cy="227703"/>
            </a:xfrm>
            <a:prstGeom prst="rect">
              <a:avLst/>
            </a:prstGeom>
            <a:blipFill>
              <a:blip r:embed="rId7" cstate="print"/>
              <a:stretch>
                <a:fillRect/>
              </a:stretch>
            </a:blipFill>
          </p:spPr>
          <p:txBody>
            <a:bodyPr wrap="square" lIns="0" tIns="0" rIns="0" bIns="0" rtlCol="0"/>
            <a:lstStyle/>
            <a:p>
              <a:endParaRPr/>
            </a:p>
          </p:txBody>
        </p:sp>
      </p:grpSp>
      <p:sp>
        <p:nvSpPr>
          <p:cNvPr id="30" name="object 30"/>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5</a:t>
            </a:fld>
            <a:endParaRPr spc="-5"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1"/>
          <p:cNvSpPr>
            <a:spLocks noGrp="1"/>
          </p:cNvSpPr>
          <p:nvPr>
            <p:ph type="sldNum" sz="quarter" idx="4294967295"/>
          </p:nvPr>
        </p:nvSpPr>
        <p:spPr>
          <a:xfrm>
            <a:off x="-7620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altLang="en-US" sz="2000" baseline="0">
                <a:solidFill>
                  <a:schemeClr val="bg2"/>
                </a:solidFill>
              </a:rPr>
              <a:t>19.</a:t>
            </a:r>
            <a:fld id="{E5189F65-D70A-4CB9-A413-B9E760051B57}" type="slidenum">
              <a:rPr lang="en-US" altLang="en-US" sz="2000" baseline="0">
                <a:solidFill>
                  <a:schemeClr val="bg2"/>
                </a:solidFill>
              </a:rPr>
              <a:pPr/>
              <a:t>50</a:t>
            </a:fld>
            <a:endParaRPr lang="en-US" altLang="en-US" sz="2000" baseline="0">
              <a:solidFill>
                <a:schemeClr val="bg2"/>
              </a:solidFill>
            </a:endParaRPr>
          </a:p>
        </p:txBody>
      </p:sp>
      <p:sp>
        <p:nvSpPr>
          <p:cNvPr id="89091" name="Line 2"/>
          <p:cNvSpPr>
            <a:spLocks noChangeShapeType="1"/>
          </p:cNvSpPr>
          <p:nvPr/>
        </p:nvSpPr>
        <p:spPr bwMode="auto">
          <a:xfrm>
            <a:off x="152400" y="152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9092" name="Line 3"/>
          <p:cNvSpPr>
            <a:spLocks noChangeShapeType="1"/>
          </p:cNvSpPr>
          <p:nvPr/>
        </p:nvSpPr>
        <p:spPr bwMode="auto">
          <a:xfrm>
            <a:off x="152400" y="990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9093" name="Text Box 4"/>
          <p:cNvSpPr txBox="1">
            <a:spLocks noChangeArrowheads="1"/>
          </p:cNvSpPr>
          <p:nvPr/>
        </p:nvSpPr>
        <p:spPr bwMode="auto">
          <a:xfrm>
            <a:off x="304800" y="381000"/>
            <a:ext cx="8113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itchFamily="34" charset="0"/>
              </a:defRPr>
            </a:lvl1pPr>
            <a:lvl2pPr marL="742950" indent="-285750">
              <a:defRPr sz="3200" b="1" baseline="-18000">
                <a:solidFill>
                  <a:schemeClr val="tx1"/>
                </a:solidFill>
                <a:latin typeface="Arial" pitchFamily="34" charset="0"/>
              </a:defRPr>
            </a:lvl2pPr>
            <a:lvl3pPr marL="1143000" indent="-228600">
              <a:defRPr sz="3200" b="1" baseline="-18000">
                <a:solidFill>
                  <a:schemeClr val="tx1"/>
                </a:solidFill>
                <a:latin typeface="Arial" pitchFamily="34" charset="0"/>
              </a:defRPr>
            </a:lvl3pPr>
            <a:lvl4pPr marL="1600200" indent="-228600">
              <a:defRPr sz="3200" b="1" baseline="-18000">
                <a:solidFill>
                  <a:schemeClr val="tx1"/>
                </a:solidFill>
                <a:latin typeface="Arial" pitchFamily="34" charset="0"/>
              </a:defRPr>
            </a:lvl4pPr>
            <a:lvl5pPr marL="2057400" indent="-228600">
              <a:defRPr sz="3200" b="1" baseline="-18000">
                <a:solidFill>
                  <a:schemeClr val="tx1"/>
                </a:solidFill>
                <a:latin typeface="Arial" pitchFamily="34" charset="0"/>
              </a:defRPr>
            </a:lvl5pPr>
            <a:lvl6pPr marL="2514600" indent="-228600" eaLnBrk="0" fontAlgn="base" hangingPunct="0">
              <a:spcBef>
                <a:spcPct val="0"/>
              </a:spcBef>
              <a:spcAft>
                <a:spcPct val="0"/>
              </a:spcAft>
              <a:defRPr sz="3200" b="1" baseline="-18000">
                <a:solidFill>
                  <a:schemeClr val="tx1"/>
                </a:solidFill>
                <a:latin typeface="Arial" pitchFamily="34" charset="0"/>
              </a:defRPr>
            </a:lvl6pPr>
            <a:lvl7pPr marL="2971800" indent="-228600" eaLnBrk="0" fontAlgn="base" hangingPunct="0">
              <a:spcBef>
                <a:spcPct val="0"/>
              </a:spcBef>
              <a:spcAft>
                <a:spcPct val="0"/>
              </a:spcAft>
              <a:defRPr sz="3200" b="1" baseline="-18000">
                <a:solidFill>
                  <a:schemeClr val="tx1"/>
                </a:solidFill>
                <a:latin typeface="Arial" pitchFamily="34" charset="0"/>
              </a:defRPr>
            </a:lvl7pPr>
            <a:lvl8pPr marL="3429000" indent="-228600" eaLnBrk="0" fontAlgn="base" hangingPunct="0">
              <a:spcBef>
                <a:spcPct val="0"/>
              </a:spcBef>
              <a:spcAft>
                <a:spcPct val="0"/>
              </a:spcAft>
              <a:defRPr sz="3200" b="1" baseline="-18000">
                <a:solidFill>
                  <a:schemeClr val="tx1"/>
                </a:solidFill>
                <a:latin typeface="Arial" pitchFamily="34" charset="0"/>
              </a:defRPr>
            </a:lvl8pPr>
            <a:lvl9pPr marL="3886200" indent="-228600" eaLnBrk="0" fontAlgn="base" hangingPunct="0">
              <a:spcBef>
                <a:spcPct val="0"/>
              </a:spcBef>
              <a:spcAft>
                <a:spcPct val="0"/>
              </a:spcAft>
              <a:defRPr sz="3200" b="1" baseline="-18000">
                <a:solidFill>
                  <a:schemeClr val="tx1"/>
                </a:solidFill>
                <a:latin typeface="Arial" pitchFamily="34" charset="0"/>
              </a:defRPr>
            </a:lvl9pPr>
          </a:lstStyle>
          <a:p>
            <a:r>
              <a:rPr lang="en-US" altLang="en-US" sz="2400" baseline="0">
                <a:solidFill>
                  <a:schemeClr val="folHlink"/>
                </a:solidFill>
                <a:latin typeface="Times New Roman" pitchFamily="18" charset="0"/>
              </a:rPr>
              <a:t>Figure 19.9  </a:t>
            </a:r>
            <a:r>
              <a:rPr lang="en-US" altLang="en-US" sz="2000" i="1" baseline="0">
                <a:latin typeface="Times New Roman" pitchFamily="18" charset="0"/>
              </a:rPr>
              <a:t>An example of address allocation and distribution by an ISP</a:t>
            </a:r>
          </a:p>
        </p:txBody>
      </p:sp>
      <p:sp>
        <p:nvSpPr>
          <p:cNvPr id="89094"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8909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524000"/>
            <a:ext cx="8428037"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60279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12140" y="225598"/>
            <a:ext cx="1295400" cy="574040"/>
          </a:xfrm>
          <a:prstGeom prst="rect">
            <a:avLst/>
          </a:prstGeom>
        </p:spPr>
        <p:txBody>
          <a:bodyPr vert="horz" wrap="square" lIns="0" tIns="12700" rIns="0" bIns="0" rtlCol="0">
            <a:spAutoFit/>
          </a:bodyPr>
          <a:lstStyle/>
          <a:p>
            <a:pPr marL="12700">
              <a:lnSpc>
                <a:spcPct val="100000"/>
              </a:lnSpc>
              <a:spcBef>
                <a:spcPts val="100"/>
              </a:spcBef>
            </a:pPr>
            <a:r>
              <a:rPr sz="3600" i="1" spc="-5" dirty="0">
                <a:solidFill>
                  <a:srgbClr val="FF0000"/>
                </a:solidFill>
                <a:latin typeface="Times New Roman"/>
                <a:cs typeface="Times New Roman"/>
              </a:rPr>
              <a:t>DHCP</a:t>
            </a:r>
            <a:endParaRPr sz="3600" dirty="0">
              <a:latin typeface="Times New Roman"/>
              <a:cs typeface="Times New Roman"/>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51</a:t>
            </a:fld>
            <a:endParaRPr spc="-5" dirty="0"/>
          </a:p>
        </p:txBody>
      </p:sp>
      <p:sp>
        <p:nvSpPr>
          <p:cNvPr id="8" name="object 8"/>
          <p:cNvSpPr txBox="1"/>
          <p:nvPr/>
        </p:nvSpPr>
        <p:spPr>
          <a:xfrm>
            <a:off x="612140" y="685800"/>
            <a:ext cx="7769225" cy="2597506"/>
          </a:xfrm>
          <a:prstGeom prst="rect">
            <a:avLst/>
          </a:prstGeom>
        </p:spPr>
        <p:txBody>
          <a:bodyPr vert="horz" wrap="square" lIns="0" tIns="12065" rIns="0" bIns="0" rtlCol="0">
            <a:spAutoFit/>
          </a:bodyPr>
          <a:lstStyle/>
          <a:p>
            <a:pPr marL="469900" marR="5080" indent="-457200" algn="just">
              <a:lnSpc>
                <a:spcPct val="100000"/>
              </a:lnSpc>
              <a:spcBef>
                <a:spcPts val="95"/>
              </a:spcBef>
              <a:buFont typeface="Arial" pitchFamily="34" charset="0"/>
              <a:buChar char="•"/>
            </a:pPr>
            <a:r>
              <a:rPr sz="2800" b="1" i="1" spc="-5" dirty="0" smtClean="0">
                <a:latin typeface="Times New Roman"/>
                <a:cs typeface="Times New Roman"/>
              </a:rPr>
              <a:t>address </a:t>
            </a:r>
            <a:r>
              <a:rPr sz="2800" b="1" i="1" spc="-5" dirty="0">
                <a:latin typeface="Times New Roman"/>
                <a:cs typeface="Times New Roman"/>
              </a:rPr>
              <a:t>assignment in </a:t>
            </a:r>
            <a:r>
              <a:rPr sz="2800" b="1" i="1" dirty="0">
                <a:latin typeface="Times New Roman"/>
                <a:cs typeface="Times New Roman"/>
              </a:rPr>
              <a:t>an  </a:t>
            </a:r>
            <a:r>
              <a:rPr sz="2800" b="1" i="1" spc="-5" dirty="0">
                <a:latin typeface="Times New Roman"/>
                <a:cs typeface="Times New Roman"/>
              </a:rPr>
              <a:t>organization can be done automatically </a:t>
            </a:r>
            <a:r>
              <a:rPr sz="2800" b="1" i="1" dirty="0">
                <a:latin typeface="Times New Roman"/>
                <a:cs typeface="Times New Roman"/>
              </a:rPr>
              <a:t>using </a:t>
            </a:r>
            <a:r>
              <a:rPr sz="2800" b="1" i="1" spc="-10" dirty="0">
                <a:latin typeface="Times New Roman"/>
                <a:cs typeface="Times New Roman"/>
              </a:rPr>
              <a:t>the  </a:t>
            </a:r>
            <a:r>
              <a:rPr sz="2800" b="1" i="1" spc="-5" dirty="0">
                <a:latin typeface="Times New Roman"/>
                <a:cs typeface="Times New Roman"/>
              </a:rPr>
              <a:t>Dynamic Host Configuration Protocol (DHCP). </a:t>
            </a:r>
            <a:endParaRPr lang="en-US" sz="2800" b="1" i="1" spc="-5" dirty="0" smtClean="0">
              <a:latin typeface="Times New Roman"/>
              <a:cs typeface="Times New Roman"/>
            </a:endParaRPr>
          </a:p>
          <a:p>
            <a:pPr marL="469900" marR="5080" indent="-457200" algn="just">
              <a:lnSpc>
                <a:spcPct val="100000"/>
              </a:lnSpc>
              <a:spcBef>
                <a:spcPts val="95"/>
              </a:spcBef>
              <a:buFont typeface="Arial" pitchFamily="34" charset="0"/>
              <a:buChar char="•"/>
            </a:pPr>
            <a:r>
              <a:rPr sz="2800" b="1" i="1" spc="-5" dirty="0" smtClean="0">
                <a:latin typeface="Times New Roman"/>
                <a:cs typeface="Times New Roman"/>
              </a:rPr>
              <a:t>DHCP </a:t>
            </a:r>
            <a:r>
              <a:rPr sz="2800" b="1" i="1" spc="-5" dirty="0">
                <a:latin typeface="Times New Roman"/>
                <a:cs typeface="Times New Roman"/>
              </a:rPr>
              <a:t>is </a:t>
            </a:r>
            <a:r>
              <a:rPr sz="2800" b="1" i="1" dirty="0">
                <a:latin typeface="Times New Roman"/>
                <a:cs typeface="Times New Roman"/>
              </a:rPr>
              <a:t>an </a:t>
            </a:r>
            <a:r>
              <a:rPr sz="2800" b="1" i="1" spc="-5" dirty="0">
                <a:latin typeface="Times New Roman"/>
                <a:cs typeface="Times New Roman"/>
              </a:rPr>
              <a:t>application-layer program, using the  client-server paradigm, </a:t>
            </a:r>
            <a:r>
              <a:rPr sz="2800" b="1" i="1" dirty="0">
                <a:latin typeface="Times New Roman"/>
                <a:cs typeface="Times New Roman"/>
              </a:rPr>
              <a:t>that </a:t>
            </a:r>
            <a:r>
              <a:rPr sz="2800" b="1" i="1" spc="-5" dirty="0">
                <a:latin typeface="Times New Roman"/>
                <a:cs typeface="Times New Roman"/>
              </a:rPr>
              <a:t>actually helps TCP/IP at  the network</a:t>
            </a:r>
            <a:r>
              <a:rPr sz="2800" b="1" i="1" spc="10" dirty="0">
                <a:latin typeface="Times New Roman"/>
                <a:cs typeface="Times New Roman"/>
              </a:rPr>
              <a:t> </a:t>
            </a:r>
            <a:r>
              <a:rPr sz="2800" b="1" i="1" spc="-30" dirty="0">
                <a:latin typeface="Times New Roman"/>
                <a:cs typeface="Times New Roman"/>
              </a:rPr>
              <a:t>layer.</a:t>
            </a:r>
            <a:endParaRPr sz="2800" dirty="0">
              <a:latin typeface="Times New Roman"/>
              <a:cs typeface="Times New Roman"/>
            </a:endParaRPr>
          </a:p>
        </p:txBody>
      </p:sp>
      <p:pic>
        <p:nvPicPr>
          <p:cNvPr id="2" name="Picture 1"/>
          <p:cNvPicPr>
            <a:picLocks noChangeAspect="1"/>
          </p:cNvPicPr>
          <p:nvPr/>
        </p:nvPicPr>
        <p:blipFill>
          <a:blip r:embed="rId2"/>
          <a:stretch>
            <a:fillRect/>
          </a:stretch>
        </p:blipFill>
        <p:spPr>
          <a:xfrm>
            <a:off x="914400" y="3581400"/>
            <a:ext cx="3092641" cy="3046993"/>
          </a:xfrm>
          <a:prstGeom prst="rect">
            <a:avLst/>
          </a:prstGeom>
        </p:spPr>
      </p:pic>
      <p:pic>
        <p:nvPicPr>
          <p:cNvPr id="4" name="Picture 3"/>
          <p:cNvPicPr>
            <a:picLocks noChangeAspect="1"/>
          </p:cNvPicPr>
          <p:nvPr/>
        </p:nvPicPr>
        <p:blipFill>
          <a:blip r:embed="rId3"/>
          <a:stretch>
            <a:fillRect/>
          </a:stretch>
        </p:blipFill>
        <p:spPr>
          <a:xfrm>
            <a:off x="4407727" y="3878266"/>
            <a:ext cx="4374324" cy="274320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60782"/>
            <a:ext cx="2325370" cy="330835"/>
          </a:xfrm>
          <a:prstGeom prst="rect">
            <a:avLst/>
          </a:prstGeom>
        </p:spPr>
        <p:txBody>
          <a:bodyPr vert="horz" wrap="square" lIns="0" tIns="12700" rIns="0" bIns="0" rtlCol="0">
            <a:spAutoFit/>
          </a:bodyPr>
          <a:lstStyle/>
          <a:p>
            <a:pPr marL="12700">
              <a:lnSpc>
                <a:spcPct val="100000"/>
              </a:lnSpc>
              <a:spcBef>
                <a:spcPts val="100"/>
              </a:spcBef>
            </a:pPr>
            <a:r>
              <a:rPr i="1" dirty="0">
                <a:solidFill>
                  <a:srgbClr val="000000"/>
                </a:solidFill>
                <a:latin typeface="Arial"/>
                <a:cs typeface="Arial"/>
              </a:rPr>
              <a:t>Operation of</a:t>
            </a:r>
            <a:r>
              <a:rPr i="1" spc="-114" dirty="0">
                <a:solidFill>
                  <a:srgbClr val="000000"/>
                </a:solidFill>
                <a:latin typeface="Arial"/>
                <a:cs typeface="Arial"/>
              </a:rPr>
              <a:t> </a:t>
            </a:r>
            <a:r>
              <a:rPr i="1" dirty="0">
                <a:solidFill>
                  <a:srgbClr val="000000"/>
                </a:solidFill>
                <a:latin typeface="Arial"/>
                <a:cs typeface="Arial"/>
              </a:rPr>
              <a:t>DHCP</a:t>
            </a:r>
          </a:p>
        </p:txBody>
      </p:sp>
      <p:grpSp>
        <p:nvGrpSpPr>
          <p:cNvPr id="3" name="object 3"/>
          <p:cNvGrpSpPr/>
          <p:nvPr/>
        </p:nvGrpSpPr>
        <p:grpSpPr>
          <a:xfrm>
            <a:off x="824483" y="629925"/>
            <a:ext cx="5195570" cy="5920740"/>
            <a:chOff x="824483" y="629925"/>
            <a:chExt cx="5195570" cy="5920740"/>
          </a:xfrm>
        </p:grpSpPr>
        <p:sp>
          <p:nvSpPr>
            <p:cNvPr id="4" name="object 4"/>
            <p:cNvSpPr/>
            <p:nvPr/>
          </p:nvSpPr>
          <p:spPr>
            <a:xfrm>
              <a:off x="824483" y="732031"/>
              <a:ext cx="470916" cy="579221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572261" y="629925"/>
              <a:ext cx="447538" cy="589431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552319" y="1099705"/>
              <a:ext cx="2001385" cy="137875"/>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91183" y="1447800"/>
              <a:ext cx="4663440" cy="121615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091183" y="2743199"/>
              <a:ext cx="4669536" cy="1216152"/>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091183" y="4038600"/>
              <a:ext cx="4648200" cy="1216152"/>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1059179" y="5334000"/>
              <a:ext cx="4669536" cy="1216152"/>
            </a:xfrm>
            <a:prstGeom prst="rect">
              <a:avLst/>
            </a:prstGeom>
            <a:blipFill>
              <a:blip r:embed="rId8" cstate="print"/>
              <a:stretch>
                <a:fillRect/>
              </a:stretch>
            </a:blipFill>
          </p:spPr>
          <p:txBody>
            <a:bodyPr wrap="square" lIns="0" tIns="0" rIns="0" bIns="0" rtlCol="0"/>
            <a:lstStyle/>
            <a:p>
              <a:endParaRPr/>
            </a:p>
          </p:txBody>
        </p:sp>
      </p:grpSp>
      <p:sp>
        <p:nvSpPr>
          <p:cNvPr id="11" name="object 11"/>
          <p:cNvSpPr/>
          <p:nvPr/>
        </p:nvSpPr>
        <p:spPr>
          <a:xfrm>
            <a:off x="1382146" y="1082941"/>
            <a:ext cx="996938" cy="137875"/>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6731507" y="1635239"/>
            <a:ext cx="1295400" cy="1223784"/>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60218" y="228600"/>
            <a:ext cx="914400" cy="574675"/>
          </a:xfrm>
          <a:prstGeom prst="rect">
            <a:avLst/>
          </a:prstGeom>
        </p:spPr>
        <p:txBody>
          <a:bodyPr vert="horz" wrap="square" lIns="0" tIns="12700" rIns="0" bIns="0" rtlCol="0">
            <a:spAutoFit/>
          </a:bodyPr>
          <a:lstStyle/>
          <a:p>
            <a:pPr marL="12700">
              <a:lnSpc>
                <a:spcPct val="100000"/>
              </a:lnSpc>
              <a:spcBef>
                <a:spcPts val="100"/>
              </a:spcBef>
            </a:pPr>
            <a:r>
              <a:rPr sz="3600" i="1" dirty="0">
                <a:solidFill>
                  <a:srgbClr val="FF0000"/>
                </a:solidFill>
                <a:latin typeface="Times New Roman"/>
                <a:cs typeface="Times New Roman"/>
              </a:rPr>
              <a:t>N</a:t>
            </a:r>
            <a:r>
              <a:rPr sz="3600" i="1" spc="-210" dirty="0">
                <a:solidFill>
                  <a:srgbClr val="FF0000"/>
                </a:solidFill>
                <a:latin typeface="Times New Roman"/>
                <a:cs typeface="Times New Roman"/>
              </a:rPr>
              <a:t>A</a:t>
            </a:r>
            <a:r>
              <a:rPr sz="3600" i="1" dirty="0">
                <a:solidFill>
                  <a:srgbClr val="FF0000"/>
                </a:solidFill>
                <a:latin typeface="Times New Roman"/>
                <a:cs typeface="Times New Roman"/>
              </a:rPr>
              <a:t>T</a:t>
            </a:r>
            <a:endParaRPr sz="3600" dirty="0">
              <a:latin typeface="Times New Roman"/>
              <a:cs typeface="Times New Roman"/>
            </a:endParaRPr>
          </a:p>
        </p:txBody>
      </p:sp>
      <p:sp>
        <p:nvSpPr>
          <p:cNvPr id="4" name="object 4"/>
          <p:cNvSpPr/>
          <p:nvPr/>
        </p:nvSpPr>
        <p:spPr>
          <a:xfrm>
            <a:off x="381000" y="1293875"/>
            <a:ext cx="7924800" cy="3970020"/>
          </a:xfrm>
          <a:custGeom>
            <a:avLst/>
            <a:gdLst/>
            <a:ahLst/>
            <a:cxnLst/>
            <a:rect l="l" t="t" r="r" b="b"/>
            <a:pathLst>
              <a:path w="7924800" h="3970020">
                <a:moveTo>
                  <a:pt x="7924800" y="0"/>
                </a:moveTo>
                <a:lnTo>
                  <a:pt x="0" y="0"/>
                </a:lnTo>
                <a:lnTo>
                  <a:pt x="0" y="3970020"/>
                </a:lnTo>
                <a:lnTo>
                  <a:pt x="7924800" y="3970020"/>
                </a:lnTo>
                <a:lnTo>
                  <a:pt x="7924800" y="0"/>
                </a:lnTo>
                <a:close/>
              </a:path>
            </a:pathLst>
          </a:custGeom>
          <a:solidFill>
            <a:srgbClr val="FFFFFF"/>
          </a:solidFill>
        </p:spPr>
        <p:txBody>
          <a:bodyPr wrap="square" lIns="0" tIns="0" rIns="0" bIns="0" rtlCol="0"/>
          <a:lstStyle/>
          <a:p>
            <a:endParaRPr/>
          </a:p>
        </p:txBody>
      </p:sp>
      <p:sp>
        <p:nvSpPr>
          <p:cNvPr id="5" name="object 5"/>
          <p:cNvSpPr txBox="1">
            <a:spLocks noGrp="1"/>
          </p:cNvSpPr>
          <p:nvPr>
            <p:ph type="body" idx="1"/>
          </p:nvPr>
        </p:nvSpPr>
        <p:spPr>
          <a:xfrm>
            <a:off x="360218" y="914400"/>
            <a:ext cx="8531987" cy="3028393"/>
          </a:xfrm>
          <a:prstGeom prst="rect">
            <a:avLst/>
          </a:prstGeom>
        </p:spPr>
        <p:txBody>
          <a:bodyPr vert="horz" wrap="square" lIns="0" tIns="12065" rIns="0" bIns="0" rtlCol="0">
            <a:spAutoFit/>
          </a:bodyPr>
          <a:lstStyle/>
          <a:p>
            <a:pPr marL="469900" marR="5080" indent="-457834" algn="just">
              <a:lnSpc>
                <a:spcPct val="100000"/>
              </a:lnSpc>
              <a:spcBef>
                <a:spcPts val="95"/>
              </a:spcBef>
              <a:buFont typeface="Times New Roman"/>
              <a:buChar char="-"/>
              <a:tabLst>
                <a:tab pos="470534" algn="l"/>
              </a:tabLst>
            </a:pPr>
            <a:r>
              <a:rPr b="0" i="0" spc="-5" dirty="0"/>
              <a:t>A technology </a:t>
            </a:r>
            <a:r>
              <a:rPr b="0" i="0" dirty="0"/>
              <a:t>that </a:t>
            </a:r>
            <a:r>
              <a:rPr b="0" i="0" spc="-5" dirty="0"/>
              <a:t>can provide the mapping  between the private </a:t>
            </a:r>
            <a:r>
              <a:rPr b="0" i="0" dirty="0"/>
              <a:t>and </a:t>
            </a:r>
            <a:r>
              <a:rPr b="0" i="0" spc="-5" dirty="0"/>
              <a:t>universal addresses, </a:t>
            </a:r>
            <a:r>
              <a:rPr b="0" i="0" dirty="0"/>
              <a:t>and  at </a:t>
            </a:r>
            <a:r>
              <a:rPr b="0" i="0" spc="-5" dirty="0"/>
              <a:t>the same time </a:t>
            </a:r>
            <a:r>
              <a:rPr b="0" i="0" dirty="0"/>
              <a:t>support </a:t>
            </a:r>
            <a:r>
              <a:rPr b="0" i="0" spc="-5" dirty="0"/>
              <a:t>virtual private</a:t>
            </a:r>
            <a:r>
              <a:rPr b="0" i="0" spc="-20" dirty="0"/>
              <a:t> </a:t>
            </a:r>
            <a:r>
              <a:rPr b="0" i="0" spc="-5" dirty="0"/>
              <a:t>networks</a:t>
            </a:r>
          </a:p>
          <a:p>
            <a:pPr marL="469900" indent="-457834">
              <a:lnSpc>
                <a:spcPct val="100000"/>
              </a:lnSpc>
              <a:buFont typeface="Times New Roman"/>
              <a:buChar char="-"/>
              <a:tabLst>
                <a:tab pos="469900" algn="l"/>
                <a:tab pos="470534" algn="l"/>
              </a:tabLst>
            </a:pPr>
            <a:r>
              <a:rPr b="0" i="0" spc="-5" dirty="0" smtClean="0"/>
              <a:t>allows</a:t>
            </a:r>
            <a:r>
              <a:rPr b="0" i="0" spc="254" dirty="0" smtClean="0"/>
              <a:t> </a:t>
            </a:r>
            <a:r>
              <a:rPr b="0" i="0" spc="-5" dirty="0"/>
              <a:t>a</a:t>
            </a:r>
            <a:r>
              <a:rPr b="0" i="0" spc="254" dirty="0"/>
              <a:t> </a:t>
            </a:r>
            <a:r>
              <a:rPr b="0" i="0" spc="-5" dirty="0"/>
              <a:t>site</a:t>
            </a:r>
            <a:r>
              <a:rPr b="0" i="0" spc="240" dirty="0"/>
              <a:t> </a:t>
            </a:r>
            <a:r>
              <a:rPr b="0" i="0" spc="-5" dirty="0"/>
              <a:t>to</a:t>
            </a:r>
            <a:r>
              <a:rPr b="0" i="0" spc="254" dirty="0"/>
              <a:t> </a:t>
            </a:r>
            <a:r>
              <a:rPr b="0" i="0" spc="-5" dirty="0"/>
              <a:t>use</a:t>
            </a:r>
            <a:r>
              <a:rPr b="0" i="0" spc="240" dirty="0"/>
              <a:t> </a:t>
            </a:r>
            <a:r>
              <a:rPr b="0" i="0" spc="-5" dirty="0"/>
              <a:t>a</a:t>
            </a:r>
            <a:r>
              <a:rPr b="0" i="0" spc="250" dirty="0"/>
              <a:t> </a:t>
            </a:r>
            <a:r>
              <a:rPr b="0" i="0" spc="-5" dirty="0"/>
              <a:t>set</a:t>
            </a:r>
            <a:r>
              <a:rPr b="0" i="0" spc="254" dirty="0"/>
              <a:t> </a:t>
            </a:r>
            <a:r>
              <a:rPr b="0" i="0" dirty="0"/>
              <a:t>of</a:t>
            </a:r>
            <a:r>
              <a:rPr b="0" i="0" spc="250" dirty="0"/>
              <a:t> </a:t>
            </a:r>
            <a:r>
              <a:rPr b="0" i="0" spc="-5" dirty="0"/>
              <a:t>private</a:t>
            </a:r>
            <a:r>
              <a:rPr b="0" i="0" spc="250" dirty="0"/>
              <a:t> </a:t>
            </a:r>
            <a:r>
              <a:rPr b="0" i="0" spc="-5" dirty="0"/>
              <a:t>addresses</a:t>
            </a:r>
            <a:r>
              <a:rPr b="0" i="0" spc="254" dirty="0"/>
              <a:t> </a:t>
            </a:r>
            <a:r>
              <a:rPr b="0" i="0" spc="-5" dirty="0" smtClean="0"/>
              <a:t>for</a:t>
            </a:r>
            <a:r>
              <a:rPr lang="en-US" b="0" i="0" spc="-5" dirty="0" smtClean="0"/>
              <a:t> internal communication and a set of global Internet addresses (</a:t>
            </a:r>
            <a:r>
              <a:rPr lang="en-US" b="0" i="0" spc="-5" dirty="0" err="1" smtClean="0"/>
              <a:t>atleast</a:t>
            </a:r>
            <a:r>
              <a:rPr lang="en-US" b="0" i="0" spc="-5" dirty="0" smtClean="0"/>
              <a:t> one) for communication with the rest of the world</a:t>
            </a:r>
            <a:endParaRPr b="0" i="0" spc="-5" dirty="0"/>
          </a:p>
        </p:txBody>
      </p:sp>
      <p:sp>
        <p:nvSpPr>
          <p:cNvPr id="11" name="object 3"/>
          <p:cNvSpPr/>
          <p:nvPr/>
        </p:nvSpPr>
        <p:spPr>
          <a:xfrm>
            <a:off x="1143000" y="3935475"/>
            <a:ext cx="7528559" cy="26568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889" y="1218438"/>
            <a:ext cx="2413635" cy="330835"/>
          </a:xfrm>
          <a:prstGeom prst="rect">
            <a:avLst/>
          </a:prstGeom>
        </p:spPr>
        <p:txBody>
          <a:bodyPr vert="horz" wrap="square" lIns="0" tIns="13335" rIns="0" bIns="0" rtlCol="0">
            <a:spAutoFit/>
          </a:bodyPr>
          <a:lstStyle/>
          <a:p>
            <a:pPr marL="12700">
              <a:lnSpc>
                <a:spcPct val="100000"/>
              </a:lnSpc>
              <a:spcBef>
                <a:spcPts val="105"/>
              </a:spcBef>
            </a:pPr>
            <a:r>
              <a:rPr i="1" dirty="0">
                <a:solidFill>
                  <a:srgbClr val="000000"/>
                </a:solidFill>
                <a:latin typeface="Arial"/>
                <a:cs typeface="Arial"/>
              </a:rPr>
              <a:t>Address</a:t>
            </a:r>
            <a:r>
              <a:rPr i="1" spc="-80" dirty="0">
                <a:solidFill>
                  <a:srgbClr val="000000"/>
                </a:solidFill>
                <a:latin typeface="Arial"/>
                <a:cs typeface="Arial"/>
              </a:rPr>
              <a:t> </a:t>
            </a:r>
            <a:r>
              <a:rPr i="1" dirty="0">
                <a:solidFill>
                  <a:srgbClr val="000000"/>
                </a:solidFill>
                <a:latin typeface="Arial"/>
                <a:cs typeface="Arial"/>
              </a:rPr>
              <a:t>translation</a:t>
            </a:r>
          </a:p>
        </p:txBody>
      </p:sp>
      <p:grpSp>
        <p:nvGrpSpPr>
          <p:cNvPr id="3" name="object 3"/>
          <p:cNvGrpSpPr/>
          <p:nvPr/>
        </p:nvGrpSpPr>
        <p:grpSpPr>
          <a:xfrm>
            <a:off x="376427" y="2205227"/>
            <a:ext cx="8387080" cy="2981325"/>
            <a:chOff x="376427" y="2205227"/>
            <a:chExt cx="8387080" cy="2981325"/>
          </a:xfrm>
        </p:grpSpPr>
        <p:sp>
          <p:nvSpPr>
            <p:cNvPr id="4" name="object 4"/>
            <p:cNvSpPr/>
            <p:nvPr/>
          </p:nvSpPr>
          <p:spPr>
            <a:xfrm>
              <a:off x="603781" y="2362199"/>
              <a:ext cx="8159218" cy="253084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322320" y="2805683"/>
              <a:ext cx="1173479" cy="53797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702807" y="2782823"/>
              <a:ext cx="1187195" cy="560831"/>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448299" y="3753611"/>
              <a:ext cx="1711452" cy="66598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380999" y="2209799"/>
              <a:ext cx="4419600" cy="2971800"/>
            </a:xfrm>
            <a:custGeom>
              <a:avLst/>
              <a:gdLst/>
              <a:ahLst/>
              <a:cxnLst/>
              <a:rect l="l" t="t" r="r" b="b"/>
              <a:pathLst>
                <a:path w="4419600" h="2971800">
                  <a:moveTo>
                    <a:pt x="0" y="2971800"/>
                  </a:moveTo>
                  <a:lnTo>
                    <a:pt x="4419600" y="2971800"/>
                  </a:lnTo>
                  <a:lnTo>
                    <a:pt x="4419600" y="0"/>
                  </a:lnTo>
                  <a:lnTo>
                    <a:pt x="0" y="0"/>
                  </a:lnTo>
                  <a:lnTo>
                    <a:pt x="0" y="2971800"/>
                  </a:lnTo>
                  <a:close/>
                </a:path>
              </a:pathLst>
            </a:custGeom>
            <a:ln w="9144">
              <a:solidFill>
                <a:srgbClr val="000000"/>
              </a:solidFill>
            </a:ln>
          </p:spPr>
          <p:txBody>
            <a:bodyPr wrap="square" lIns="0" tIns="0" rIns="0" bIns="0" rtlCol="0"/>
            <a:lstStyle/>
            <a:p>
              <a:endParaRPr/>
            </a:p>
          </p:txBody>
        </p:sp>
        <p:sp>
          <p:nvSpPr>
            <p:cNvPr id="9" name="object 9"/>
            <p:cNvSpPr/>
            <p:nvPr/>
          </p:nvSpPr>
          <p:spPr>
            <a:xfrm>
              <a:off x="2805683" y="3906011"/>
              <a:ext cx="1711451" cy="665988"/>
            </a:xfrm>
            <a:prstGeom prst="rect">
              <a:avLst/>
            </a:prstGeom>
            <a:blipFill>
              <a:blip r:embed="rId6"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160782"/>
            <a:ext cx="1392555" cy="330835"/>
          </a:xfrm>
          <a:prstGeom prst="rect">
            <a:avLst/>
          </a:prstGeom>
        </p:spPr>
        <p:txBody>
          <a:bodyPr vert="horz" wrap="square" lIns="0" tIns="12700" rIns="0" bIns="0" rtlCol="0">
            <a:spAutoFit/>
          </a:bodyPr>
          <a:lstStyle/>
          <a:p>
            <a:pPr marL="12700">
              <a:lnSpc>
                <a:spcPct val="100000"/>
              </a:lnSpc>
              <a:spcBef>
                <a:spcPts val="100"/>
              </a:spcBef>
            </a:pPr>
            <a:r>
              <a:rPr i="1" spc="-5" dirty="0">
                <a:solidFill>
                  <a:srgbClr val="000000"/>
                </a:solidFill>
                <a:latin typeface="Arial"/>
                <a:cs typeface="Arial"/>
              </a:rPr>
              <a:t>Translation</a:t>
            </a:r>
          </a:p>
        </p:txBody>
      </p:sp>
      <p:sp>
        <p:nvSpPr>
          <p:cNvPr id="3" name="object 3"/>
          <p:cNvSpPr/>
          <p:nvPr/>
        </p:nvSpPr>
        <p:spPr>
          <a:xfrm>
            <a:off x="914400" y="457200"/>
            <a:ext cx="7467600" cy="4466514"/>
          </a:xfrm>
          <a:prstGeom prst="rect">
            <a:avLst/>
          </a:prstGeom>
          <a:blipFill>
            <a:blip r:embed="rId2" cstate="print"/>
            <a:stretch>
              <a:fillRect/>
            </a:stretch>
          </a:blipFill>
        </p:spPr>
        <p:txBody>
          <a:bodyPr wrap="square" lIns="0" tIns="0" rIns="0" bIns="0" rtlCol="0"/>
          <a:lstStyle/>
          <a:p>
            <a:endParaRPr/>
          </a:p>
        </p:txBody>
      </p:sp>
      <p:grpSp>
        <p:nvGrpSpPr>
          <p:cNvPr id="5" name="object 3"/>
          <p:cNvGrpSpPr/>
          <p:nvPr/>
        </p:nvGrpSpPr>
        <p:grpSpPr>
          <a:xfrm>
            <a:off x="914400" y="4876800"/>
            <a:ext cx="8001000" cy="1946564"/>
            <a:chOff x="297179" y="2692907"/>
            <a:chExt cx="8441690" cy="2118360"/>
          </a:xfrm>
        </p:grpSpPr>
        <p:sp>
          <p:nvSpPr>
            <p:cNvPr id="6" name="object 4"/>
            <p:cNvSpPr/>
            <p:nvPr/>
          </p:nvSpPr>
          <p:spPr>
            <a:xfrm>
              <a:off x="336820" y="2773405"/>
              <a:ext cx="8398728" cy="1971041"/>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348233" y="2743961"/>
              <a:ext cx="8339455" cy="2016760"/>
            </a:xfrm>
            <a:custGeom>
              <a:avLst/>
              <a:gdLst/>
              <a:ahLst/>
              <a:cxnLst/>
              <a:rect l="l" t="t" r="r" b="b"/>
              <a:pathLst>
                <a:path w="8339455" h="2016760">
                  <a:moveTo>
                    <a:pt x="0" y="2016252"/>
                  </a:moveTo>
                  <a:lnTo>
                    <a:pt x="8339328" y="2016252"/>
                  </a:lnTo>
                  <a:lnTo>
                    <a:pt x="8339328" y="0"/>
                  </a:lnTo>
                  <a:lnTo>
                    <a:pt x="0" y="0"/>
                  </a:lnTo>
                  <a:lnTo>
                    <a:pt x="0" y="2016252"/>
                  </a:lnTo>
                  <a:close/>
                </a:path>
              </a:pathLst>
            </a:custGeom>
            <a:ln w="102107">
              <a:solidFill>
                <a:srgbClr val="0000CC"/>
              </a:solidFill>
            </a:ln>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1"/>
          <p:cNvSpPr>
            <a:spLocks noGrp="1"/>
          </p:cNvSpPr>
          <p:nvPr>
            <p:ph type="sldNum" sz="quarter" idx="4294967295"/>
          </p:nvPr>
        </p:nvSpPr>
        <p:spPr>
          <a:xfrm>
            <a:off x="0" y="64008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20.</a:t>
            </a:r>
            <a:fld id="{EDB6DE5B-DCFF-4490-94BC-426C1AAC042C}" type="slidenum">
              <a:rPr lang="en-US" altLang="en-US" sz="2000">
                <a:solidFill>
                  <a:schemeClr val="bg2"/>
                </a:solidFill>
              </a:rPr>
              <a:pPr/>
              <a:t>56</a:t>
            </a:fld>
            <a:endParaRPr lang="en-US" altLang="en-US" sz="2000">
              <a:solidFill>
                <a:schemeClr val="bg2"/>
              </a:solidFill>
            </a:endParaRPr>
          </a:p>
        </p:txBody>
      </p:sp>
      <p:sp>
        <p:nvSpPr>
          <p:cNvPr id="22531" name="Line 2"/>
          <p:cNvSpPr>
            <a:spLocks noChangeShapeType="1"/>
          </p:cNvSpPr>
          <p:nvPr/>
        </p:nvSpPr>
        <p:spPr bwMode="auto">
          <a:xfrm>
            <a:off x="152400" y="533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32" name="Line 3"/>
          <p:cNvSpPr>
            <a:spLocks noChangeShapeType="1"/>
          </p:cNvSpPr>
          <p:nvPr/>
        </p:nvSpPr>
        <p:spPr bwMode="auto">
          <a:xfrm>
            <a:off x="152400" y="1371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2533" name="Text Box 4"/>
          <p:cNvSpPr txBox="1">
            <a:spLocks noChangeArrowheads="1"/>
          </p:cNvSpPr>
          <p:nvPr/>
        </p:nvSpPr>
        <p:spPr bwMode="auto">
          <a:xfrm>
            <a:off x="1287390" y="762000"/>
            <a:ext cx="62723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800" i="1" dirty="0" smtClean="0">
                <a:latin typeface="Times New Roman" pitchFamily="18" charset="0"/>
              </a:rPr>
              <a:t>Position </a:t>
            </a:r>
            <a:r>
              <a:rPr lang="en-US" altLang="en-US" sz="2800" i="1" dirty="0">
                <a:latin typeface="Times New Roman" pitchFamily="18" charset="0"/>
              </a:rPr>
              <a:t>of IPv4 in TCP/IP protocol suite</a:t>
            </a:r>
          </a:p>
        </p:txBody>
      </p:sp>
      <p:sp>
        <p:nvSpPr>
          <p:cNvPr id="22534" name="Line 5"/>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2253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38" y="1984375"/>
            <a:ext cx="7916862" cy="357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40836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115888" y="311150"/>
            <a:ext cx="7440612" cy="795338"/>
          </a:xfrm>
        </p:spPr>
        <p:txBody>
          <a:bodyPr/>
          <a:lstStyle/>
          <a:p>
            <a:r>
              <a:rPr lang="en-US" altLang="en-US" sz="3200" smtClean="0"/>
              <a:t>The IPv4 (Internet Protocol) header.</a:t>
            </a:r>
            <a:br>
              <a:rPr lang="en-US" altLang="en-US" sz="3200" smtClean="0"/>
            </a:br>
            <a:endParaRPr lang="en-US" altLang="en-US" sz="3200" smtClean="0"/>
          </a:p>
        </p:txBody>
      </p:sp>
      <p:pic>
        <p:nvPicPr>
          <p:cNvPr id="89091" name="Content Placeholder 6" descr="ip-header-v41.pn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76200" y="838200"/>
            <a:ext cx="7673975" cy="5846331"/>
          </a:xfrm>
        </p:spPr>
      </p:pic>
      <p:sp>
        <p:nvSpPr>
          <p:cNvPr id="8" name="Rectangle 7"/>
          <p:cNvSpPr/>
          <p:nvPr/>
        </p:nvSpPr>
        <p:spPr>
          <a:xfrm>
            <a:off x="7239000" y="3581400"/>
            <a:ext cx="1781175" cy="1279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en-US" sz="1200" dirty="0">
                <a:solidFill>
                  <a:schemeClr val="tx1"/>
                </a:solidFill>
              </a:rPr>
              <a:t>Identification </a:t>
            </a:r>
          </a:p>
          <a:p>
            <a:pPr>
              <a:defRPr/>
            </a:pPr>
            <a:r>
              <a:rPr lang="en-US" sz="1000" dirty="0">
                <a:solidFill>
                  <a:schemeClr val="tx1"/>
                </a:solidFill>
              </a:rPr>
              <a:t>Allow destination host to determine which datagram a newly arrived fragment belongs to. All fragments of a datagram has same id value</a:t>
            </a:r>
          </a:p>
        </p:txBody>
      </p:sp>
    </p:spTree>
    <p:extLst>
      <p:ext uri="{BB962C8B-B14F-4D97-AF65-F5344CB8AC3E}">
        <p14:creationId xmlns:p14="http://schemas.microsoft.com/office/powerpoint/2010/main" val="23026031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en-US" smtClean="0"/>
              <a:t>The IP Protocol</a:t>
            </a:r>
          </a:p>
        </p:txBody>
      </p:sp>
      <p:sp>
        <p:nvSpPr>
          <p:cNvPr id="91139" name="Rectangle 3"/>
          <p:cNvSpPr>
            <a:spLocks noGrp="1" noChangeArrowheads="1"/>
          </p:cNvSpPr>
          <p:nvPr>
            <p:ph idx="1"/>
          </p:nvPr>
        </p:nvSpPr>
        <p:spPr/>
        <p:txBody>
          <a:bodyPr/>
          <a:lstStyle/>
          <a:p>
            <a:pPr algn="ctr" eaLnBrk="1" hangingPunct="1">
              <a:buFontTx/>
              <a:buNone/>
            </a:pPr>
            <a:r>
              <a:rPr lang="en-US" altLang="en-US" smtClean="0"/>
              <a:t>Some of the IP options.</a:t>
            </a:r>
          </a:p>
        </p:txBody>
      </p:sp>
      <p:pic>
        <p:nvPicPr>
          <p:cNvPr id="91140" name="Picture 5" descr="5-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950" y="2630488"/>
            <a:ext cx="7116763" cy="19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09536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r>
              <a:rPr lang="en-US" altLang="en-US" smtClean="0">
                <a:ea typeface="MS PGothic" pitchFamily="34" charset="-128"/>
              </a:rPr>
              <a:t>IPv6 - IP Version 6</a:t>
            </a:r>
          </a:p>
        </p:txBody>
      </p:sp>
      <p:sp>
        <p:nvSpPr>
          <p:cNvPr id="138243" name="Rectangle 3"/>
          <p:cNvSpPr>
            <a:spLocks noGrp="1" noChangeArrowheads="1"/>
          </p:cNvSpPr>
          <p:nvPr>
            <p:ph idx="1"/>
          </p:nvPr>
        </p:nvSpPr>
        <p:spPr>
          <a:xfrm>
            <a:off x="609600" y="1390650"/>
            <a:ext cx="8305800" cy="3881438"/>
          </a:xfrm>
        </p:spPr>
        <p:txBody>
          <a:bodyPr>
            <a:noAutofit/>
          </a:bodyPr>
          <a:lstStyle/>
          <a:p>
            <a:r>
              <a:rPr lang="en-US" altLang="en-US" sz="2400" b="1" dirty="0" smtClean="0">
                <a:solidFill>
                  <a:srgbClr val="FF0000"/>
                </a:solidFill>
                <a:ea typeface="MS PGothic" pitchFamily="34" charset="-128"/>
              </a:rPr>
              <a:t>IP Version 6</a:t>
            </a:r>
          </a:p>
          <a:p>
            <a:pPr lvl="1"/>
            <a:r>
              <a:rPr lang="en-US" altLang="en-US" sz="2400" dirty="0" smtClean="0">
                <a:ea typeface="MS PGothic" pitchFamily="34" charset="-128"/>
              </a:rPr>
              <a:t>Is the successor to the currently used IPv4 </a:t>
            </a:r>
          </a:p>
          <a:p>
            <a:pPr lvl="1"/>
            <a:r>
              <a:rPr lang="en-US" altLang="en-US" sz="2400" dirty="0" smtClean="0">
                <a:ea typeface="MS PGothic" pitchFamily="34" charset="-128"/>
              </a:rPr>
              <a:t>Specification completed in 1994</a:t>
            </a:r>
          </a:p>
          <a:p>
            <a:pPr lvl="1"/>
            <a:r>
              <a:rPr lang="en-US" altLang="en-US" sz="2400" dirty="0" smtClean="0">
                <a:ea typeface="MS PGothic" pitchFamily="34" charset="-128"/>
              </a:rPr>
              <a:t>Makes improvements to IPv4 (no revolutionary changes)</a:t>
            </a:r>
          </a:p>
          <a:p>
            <a:r>
              <a:rPr lang="en-US" altLang="en-US" sz="2400" dirty="0" smtClean="0">
                <a:ea typeface="MS PGothic" pitchFamily="34" charset="-128"/>
              </a:rPr>
              <a:t>One (not the only !) feature of IPv6 is a significant increase in size of the IP address to </a:t>
            </a:r>
            <a:r>
              <a:rPr lang="en-US" altLang="en-US" sz="2400" b="1" dirty="0" smtClean="0">
                <a:solidFill>
                  <a:srgbClr val="FF0000"/>
                </a:solidFill>
                <a:ea typeface="MS PGothic" pitchFamily="34" charset="-128"/>
              </a:rPr>
              <a:t>128 bits (16 bytes)</a:t>
            </a:r>
          </a:p>
          <a:p>
            <a:r>
              <a:rPr lang="en-US" altLang="en-US" sz="2400" dirty="0" smtClean="0">
                <a:ea typeface="MS PGothic" pitchFamily="34" charset="-128"/>
              </a:rPr>
              <a:t>IPv6 vs. IPv4: Address Comparison</a:t>
            </a:r>
            <a:endParaRPr lang="en-US" altLang="en-US" sz="2400" b="1" dirty="0" smtClean="0">
              <a:solidFill>
                <a:srgbClr val="FF0000"/>
              </a:solidFill>
              <a:ea typeface="MS PGothic" pitchFamily="34" charset="-128"/>
            </a:endParaRPr>
          </a:p>
          <a:p>
            <a:pPr lvl="1"/>
            <a:r>
              <a:rPr lang="en-US" altLang="en-US" sz="2400" b="1" dirty="0" smtClean="0">
                <a:solidFill>
                  <a:srgbClr val="FF0000"/>
                </a:solidFill>
                <a:ea typeface="MS PGothic" pitchFamily="34" charset="-128"/>
              </a:rPr>
              <a:t>IPv4</a:t>
            </a:r>
            <a:r>
              <a:rPr lang="en-US" altLang="en-US" sz="2400" dirty="0" smtClean="0">
                <a:solidFill>
                  <a:srgbClr val="FF0000"/>
                </a:solidFill>
                <a:ea typeface="MS PGothic" pitchFamily="34" charset="-128"/>
              </a:rPr>
              <a:t> </a:t>
            </a:r>
            <a:r>
              <a:rPr lang="en-US" altLang="en-US" sz="2400" dirty="0" smtClean="0">
                <a:ea typeface="MS PGothic" pitchFamily="34" charset="-128"/>
              </a:rPr>
              <a:t>has a maximum of </a:t>
            </a:r>
          </a:p>
          <a:p>
            <a:pPr lvl="3">
              <a:buFontTx/>
              <a:buNone/>
            </a:pPr>
            <a:r>
              <a:rPr lang="en-US" altLang="en-US" sz="2400" dirty="0" smtClean="0">
                <a:solidFill>
                  <a:srgbClr val="FF0000"/>
                </a:solidFill>
                <a:ea typeface="MS PGothic" pitchFamily="34" charset="-128"/>
              </a:rPr>
              <a:t>2</a:t>
            </a:r>
            <a:r>
              <a:rPr lang="en-US" altLang="en-US" sz="2400" baseline="30000" dirty="0" smtClean="0">
                <a:solidFill>
                  <a:srgbClr val="FF0000"/>
                </a:solidFill>
                <a:ea typeface="MS PGothic" pitchFamily="34" charset="-128"/>
              </a:rPr>
              <a:t>32</a:t>
            </a:r>
            <a:r>
              <a:rPr lang="en-US" altLang="en-US" sz="2400" dirty="0" smtClean="0">
                <a:solidFill>
                  <a:srgbClr val="FF0000"/>
                </a:solidFill>
                <a:ea typeface="MS PGothic" pitchFamily="34" charset="-128"/>
              </a:rPr>
              <a:t> </a:t>
            </a:r>
            <a:r>
              <a:rPr lang="en-US" altLang="en-US" sz="2400" dirty="0" smtClean="0">
                <a:solidFill>
                  <a:srgbClr val="FF0000"/>
                </a:solidFill>
                <a:ea typeface="MS PGothic" pitchFamily="34" charset="-128"/>
                <a:sym typeface="Symbol" pitchFamily="18" charset="2"/>
              </a:rPr>
              <a:t> 4 billion addresses</a:t>
            </a:r>
          </a:p>
          <a:p>
            <a:pPr lvl="1"/>
            <a:r>
              <a:rPr lang="en-US" altLang="en-US" sz="2400" b="1" dirty="0" smtClean="0">
                <a:solidFill>
                  <a:schemeClr val="accent2"/>
                </a:solidFill>
                <a:ea typeface="MS PGothic" pitchFamily="34" charset="-128"/>
              </a:rPr>
              <a:t>IPv6</a:t>
            </a:r>
            <a:r>
              <a:rPr lang="en-US" altLang="en-US" sz="2400" dirty="0" smtClean="0">
                <a:ea typeface="MS PGothic" pitchFamily="34" charset="-128"/>
              </a:rPr>
              <a:t> has a maximum of </a:t>
            </a:r>
          </a:p>
          <a:p>
            <a:pPr lvl="2">
              <a:buFontTx/>
              <a:buNone/>
            </a:pPr>
            <a:r>
              <a:rPr lang="en-US" altLang="en-US" b="1" dirty="0" smtClean="0">
                <a:solidFill>
                  <a:schemeClr val="accent2"/>
                </a:solidFill>
                <a:ea typeface="MS PGothic" pitchFamily="34" charset="-128"/>
              </a:rPr>
              <a:t>2</a:t>
            </a:r>
            <a:r>
              <a:rPr lang="en-US" altLang="en-US" b="1" baseline="30000" dirty="0" smtClean="0">
                <a:solidFill>
                  <a:schemeClr val="accent2"/>
                </a:solidFill>
                <a:ea typeface="MS PGothic" pitchFamily="34" charset="-128"/>
              </a:rPr>
              <a:t>128</a:t>
            </a:r>
            <a:r>
              <a:rPr lang="en-US" altLang="en-US" b="1" dirty="0" smtClean="0">
                <a:solidFill>
                  <a:schemeClr val="accent2"/>
                </a:solidFill>
                <a:ea typeface="MS PGothic" pitchFamily="34" charset="-128"/>
              </a:rPr>
              <a:t> = (2</a:t>
            </a:r>
            <a:r>
              <a:rPr lang="en-US" altLang="en-US" b="1" baseline="30000" dirty="0" smtClean="0">
                <a:solidFill>
                  <a:schemeClr val="accent2"/>
                </a:solidFill>
                <a:ea typeface="MS PGothic" pitchFamily="34" charset="-128"/>
              </a:rPr>
              <a:t>32</a:t>
            </a:r>
            <a:r>
              <a:rPr lang="en-US" altLang="en-US" b="1" dirty="0" smtClean="0">
                <a:solidFill>
                  <a:schemeClr val="accent2"/>
                </a:solidFill>
                <a:ea typeface="MS PGothic" pitchFamily="34" charset="-128"/>
              </a:rPr>
              <a:t>)</a:t>
            </a:r>
            <a:r>
              <a:rPr lang="en-US" altLang="en-US" b="1" baseline="30000" dirty="0" smtClean="0">
                <a:solidFill>
                  <a:schemeClr val="accent2"/>
                </a:solidFill>
                <a:ea typeface="MS PGothic" pitchFamily="34" charset="-128"/>
              </a:rPr>
              <a:t>4 </a:t>
            </a:r>
            <a:r>
              <a:rPr lang="en-US" altLang="en-US" b="1" dirty="0" smtClean="0">
                <a:solidFill>
                  <a:schemeClr val="accent2"/>
                </a:solidFill>
                <a:ea typeface="MS PGothic" pitchFamily="34" charset="-128"/>
                <a:sym typeface="Symbol" pitchFamily="18" charset="2"/>
              </a:rPr>
              <a:t> 4 billion </a:t>
            </a:r>
            <a:r>
              <a:rPr lang="en-US" altLang="en-US" b="1" dirty="0" smtClean="0">
                <a:solidFill>
                  <a:schemeClr val="accent2"/>
                </a:solidFill>
                <a:ea typeface="MS PGothic" pitchFamily="34" charset="-128"/>
                <a:cs typeface="Arial" pitchFamily="34" charset="0"/>
                <a:sym typeface="Symbol" pitchFamily="18" charset="2"/>
              </a:rPr>
              <a:t>x</a:t>
            </a:r>
            <a:r>
              <a:rPr lang="en-US" altLang="en-US" b="1" dirty="0" smtClean="0">
                <a:solidFill>
                  <a:schemeClr val="accent2"/>
                </a:solidFill>
                <a:ea typeface="MS PGothic" pitchFamily="34" charset="-128"/>
                <a:sym typeface="Symbol" pitchFamily="18" charset="2"/>
              </a:rPr>
              <a:t> 4 billion x 4 billion x 4 billion addresses</a:t>
            </a:r>
          </a:p>
          <a:p>
            <a:endParaRPr lang="en-US" altLang="en-US" sz="2400" b="1" dirty="0" smtClean="0">
              <a:solidFill>
                <a:srgbClr val="FF0000"/>
              </a:solidFill>
              <a:ea typeface="MS PGothic" pitchFamily="34" charset="-128"/>
            </a:endParaRPr>
          </a:p>
          <a:p>
            <a:pPr lvl="1">
              <a:buFont typeface="Wingdings 3" pitchFamily="18" charset="2"/>
              <a:buNone/>
            </a:pPr>
            <a:endParaRPr lang="en-US" altLang="en-US" sz="2400" dirty="0" smtClean="0">
              <a:ea typeface="MS PGothic" pitchFamily="34" charset="-128"/>
            </a:endParaRPr>
          </a:p>
        </p:txBody>
      </p:sp>
    </p:spTree>
    <p:extLst>
      <p:ext uri="{BB962C8B-B14F-4D97-AF65-F5344CB8AC3E}">
        <p14:creationId xmlns:p14="http://schemas.microsoft.com/office/powerpoint/2010/main" val="256299529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9357" y="603504"/>
            <a:ext cx="4474845" cy="899160"/>
            <a:chOff x="329357" y="603504"/>
            <a:chExt cx="4474845" cy="899160"/>
          </a:xfrm>
        </p:grpSpPr>
        <p:sp>
          <p:nvSpPr>
            <p:cNvPr id="3" name="object 3"/>
            <p:cNvSpPr/>
            <p:nvPr/>
          </p:nvSpPr>
          <p:spPr>
            <a:xfrm>
              <a:off x="329357" y="849974"/>
              <a:ext cx="1674465" cy="31036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827276" y="603504"/>
              <a:ext cx="2976372" cy="899160"/>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307340" y="705357"/>
            <a:ext cx="4226560" cy="513715"/>
          </a:xfrm>
          <a:prstGeom prst="rect">
            <a:avLst/>
          </a:prstGeom>
        </p:spPr>
        <p:txBody>
          <a:bodyPr vert="horz" wrap="square" lIns="0" tIns="13335" rIns="0" bIns="0" rtlCol="0">
            <a:spAutoFit/>
          </a:bodyPr>
          <a:lstStyle/>
          <a:p>
            <a:pPr marL="12700">
              <a:lnSpc>
                <a:spcPct val="100000"/>
              </a:lnSpc>
              <a:spcBef>
                <a:spcPts val="105"/>
              </a:spcBef>
            </a:pPr>
            <a:r>
              <a:rPr sz="3200" b="1" spc="-40" dirty="0">
                <a:latin typeface="Times New Roman"/>
                <a:cs typeface="Times New Roman"/>
              </a:rPr>
              <a:t>PACKET</a:t>
            </a:r>
            <a:r>
              <a:rPr sz="3200" b="1" spc="-114" dirty="0">
                <a:latin typeface="Times New Roman"/>
                <a:cs typeface="Times New Roman"/>
              </a:rPr>
              <a:t> </a:t>
            </a:r>
            <a:r>
              <a:rPr sz="3200" b="1" dirty="0">
                <a:latin typeface="Times New Roman"/>
                <a:cs typeface="Times New Roman"/>
              </a:rPr>
              <a:t>SWITCHING</a:t>
            </a:r>
            <a:endParaRPr sz="3200">
              <a:latin typeface="Times New Roman"/>
              <a:cs typeface="Times New Roman"/>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6</a:t>
            </a:fld>
            <a:endParaRPr spc="-5" dirty="0"/>
          </a:p>
        </p:txBody>
      </p:sp>
      <p:sp>
        <p:nvSpPr>
          <p:cNvPr id="6" name="object 6"/>
          <p:cNvSpPr txBox="1"/>
          <p:nvPr/>
        </p:nvSpPr>
        <p:spPr>
          <a:xfrm>
            <a:off x="535940" y="2002662"/>
            <a:ext cx="7919720" cy="1305560"/>
          </a:xfrm>
          <a:prstGeom prst="rect">
            <a:avLst/>
          </a:prstGeom>
        </p:spPr>
        <p:txBody>
          <a:bodyPr vert="horz" wrap="square" lIns="0" tIns="12065" rIns="0" bIns="0" rtlCol="0">
            <a:spAutoFit/>
          </a:bodyPr>
          <a:lstStyle/>
          <a:p>
            <a:pPr marL="12700" marR="5080" algn="just">
              <a:lnSpc>
                <a:spcPct val="100000"/>
              </a:lnSpc>
              <a:spcBef>
                <a:spcPts val="95"/>
              </a:spcBef>
            </a:pPr>
            <a:r>
              <a:rPr sz="2800" b="1" i="1" spc="-5" dirty="0">
                <a:latin typeface="Times New Roman"/>
                <a:cs typeface="Times New Roman"/>
              </a:rPr>
              <a:t>A </a:t>
            </a:r>
            <a:r>
              <a:rPr sz="2800" b="1" i="1" dirty="0">
                <a:latin typeface="Times New Roman"/>
                <a:cs typeface="Times New Roman"/>
              </a:rPr>
              <a:t>router </a:t>
            </a:r>
            <a:r>
              <a:rPr sz="2800" b="1" i="1" spc="-10" dirty="0">
                <a:latin typeface="Times New Roman"/>
                <a:cs typeface="Times New Roman"/>
              </a:rPr>
              <a:t>is </a:t>
            </a:r>
            <a:r>
              <a:rPr sz="2800" b="1" i="1" spc="-5" dirty="0">
                <a:latin typeface="Times New Roman"/>
                <a:cs typeface="Times New Roman"/>
              </a:rPr>
              <a:t>a switch that creates a connection </a:t>
            </a:r>
            <a:r>
              <a:rPr sz="2800" b="1" i="1" spc="-10" dirty="0">
                <a:latin typeface="Times New Roman"/>
                <a:cs typeface="Times New Roman"/>
              </a:rPr>
              <a:t>between  </a:t>
            </a:r>
            <a:r>
              <a:rPr sz="2800" b="1" i="1" spc="-5" dirty="0">
                <a:latin typeface="Times New Roman"/>
                <a:cs typeface="Times New Roman"/>
              </a:rPr>
              <a:t>an </a:t>
            </a:r>
            <a:r>
              <a:rPr sz="2800" b="1" i="1" dirty="0">
                <a:latin typeface="Times New Roman"/>
                <a:cs typeface="Times New Roman"/>
              </a:rPr>
              <a:t>input port </a:t>
            </a:r>
            <a:r>
              <a:rPr sz="2800" b="1" i="1" spc="-5" dirty="0">
                <a:latin typeface="Times New Roman"/>
                <a:cs typeface="Times New Roman"/>
              </a:rPr>
              <a:t>and an </a:t>
            </a:r>
            <a:r>
              <a:rPr sz="2800" b="1" i="1" dirty="0">
                <a:latin typeface="Times New Roman"/>
                <a:cs typeface="Times New Roman"/>
              </a:rPr>
              <a:t>output port </a:t>
            </a:r>
            <a:r>
              <a:rPr sz="2800" b="1" i="1" spc="-5" dirty="0">
                <a:latin typeface="Times New Roman"/>
                <a:cs typeface="Times New Roman"/>
              </a:rPr>
              <a:t>(or a set of output  ports</a:t>
            </a:r>
            <a:endParaRPr sz="2800">
              <a:latin typeface="Times New Roman"/>
              <a:cs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altLang="en-US" smtClean="0">
                <a:ea typeface="MS PGothic" pitchFamily="34" charset="-128"/>
              </a:rPr>
              <a:t>IPv6 Header</a:t>
            </a:r>
          </a:p>
        </p:txBody>
      </p:sp>
      <p:graphicFrame>
        <p:nvGraphicFramePr>
          <p:cNvPr id="139267" name="Object 2"/>
          <p:cNvGraphicFramePr>
            <a:graphicFrameLocks noChangeAspect="1"/>
          </p:cNvGraphicFramePr>
          <p:nvPr/>
        </p:nvGraphicFramePr>
        <p:xfrm>
          <a:off x="457200" y="5310188"/>
          <a:ext cx="8467725" cy="1122362"/>
        </p:xfrm>
        <a:graphic>
          <a:graphicData uri="http://schemas.openxmlformats.org/presentationml/2006/ole">
            <mc:AlternateContent xmlns:mc="http://schemas.openxmlformats.org/markup-compatibility/2006">
              <mc:Choice xmlns:v="urn:schemas-microsoft-com:vml" Requires="v">
                <p:oleObj spid="_x0000_s2056" name="VISIO" r:id="rId3" imgW="7305120" imgH="831960" progId="Visio.Drawing.4">
                  <p:embed/>
                </p:oleObj>
              </mc:Choice>
              <mc:Fallback>
                <p:oleObj name="VISIO" r:id="rId3" imgW="7305120" imgH="831960" progId="Visio.Drawing.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5310188"/>
                        <a:ext cx="8467725" cy="112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39268" name="Line 4"/>
          <p:cNvSpPr>
            <a:spLocks noChangeShapeType="1"/>
          </p:cNvSpPr>
          <p:nvPr/>
        </p:nvSpPr>
        <p:spPr bwMode="auto">
          <a:xfrm>
            <a:off x="1981200" y="48768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mtClean="0">
              <a:solidFill>
                <a:prstClr val="black"/>
              </a:solidFill>
              <a:latin typeface="Arial" pitchFamily="34" charset="0"/>
              <a:cs typeface="Arial" pitchFamily="34" charset="0"/>
            </a:endParaRPr>
          </a:p>
        </p:txBody>
      </p:sp>
      <p:sp>
        <p:nvSpPr>
          <p:cNvPr id="139269" name="Line 5"/>
          <p:cNvSpPr>
            <a:spLocks noChangeShapeType="1"/>
          </p:cNvSpPr>
          <p:nvPr/>
        </p:nvSpPr>
        <p:spPr bwMode="auto">
          <a:xfrm flipH="1">
            <a:off x="3276600" y="4876800"/>
            <a:ext cx="3886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eaLnBrk="0" fontAlgn="base" hangingPunct="0">
              <a:spcBef>
                <a:spcPct val="0"/>
              </a:spcBef>
              <a:spcAft>
                <a:spcPct val="0"/>
              </a:spcAft>
            </a:pPr>
            <a:endParaRPr lang="en-IN" smtClean="0">
              <a:solidFill>
                <a:prstClr val="black"/>
              </a:solidFill>
              <a:latin typeface="Arial" pitchFamily="34" charset="0"/>
              <a:cs typeface="Arial" pitchFamily="34" charset="0"/>
            </a:endParaRPr>
          </a:p>
        </p:txBody>
      </p:sp>
      <p:pic>
        <p:nvPicPr>
          <p:cNvPr id="139270" name="Picture 2" descr="IPv6_header_rv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1600" y="1219200"/>
            <a:ext cx="5867400"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4815324"/>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en-US" altLang="en-US" smtClean="0">
                <a:ea typeface="MS PGothic" pitchFamily="34" charset="-128"/>
              </a:rPr>
              <a:t>Notation of IPv6 addresses</a:t>
            </a:r>
          </a:p>
        </p:txBody>
      </p:sp>
      <p:sp>
        <p:nvSpPr>
          <p:cNvPr id="140291" name="Rectangle 3"/>
          <p:cNvSpPr>
            <a:spLocks noGrp="1" noChangeArrowheads="1"/>
          </p:cNvSpPr>
          <p:nvPr>
            <p:ph idx="1"/>
          </p:nvPr>
        </p:nvSpPr>
        <p:spPr>
          <a:xfrm>
            <a:off x="152400" y="1371600"/>
            <a:ext cx="8915400" cy="5257800"/>
          </a:xfrm>
        </p:spPr>
        <p:txBody>
          <a:bodyPr>
            <a:normAutofit fontScale="85000" lnSpcReduction="20000"/>
          </a:bodyPr>
          <a:lstStyle/>
          <a:p>
            <a:pPr>
              <a:tabLst>
                <a:tab pos="4687888" algn="l"/>
                <a:tab pos="4975225" algn="l"/>
              </a:tabLst>
            </a:pPr>
            <a:r>
              <a:rPr lang="en-US" altLang="en-US" b="1" dirty="0" smtClean="0">
                <a:solidFill>
                  <a:schemeClr val="accent2"/>
                </a:solidFill>
                <a:ea typeface="MS PGothic" pitchFamily="34" charset="-128"/>
              </a:rPr>
              <a:t>Convention</a:t>
            </a:r>
            <a:r>
              <a:rPr lang="en-US" altLang="en-US" dirty="0" smtClean="0">
                <a:ea typeface="MS PGothic" pitchFamily="34" charset="-128"/>
              </a:rPr>
              <a:t>: The 128-bit IPv6 address is written as </a:t>
            </a:r>
            <a:r>
              <a:rPr lang="en-US" altLang="en-US" b="1" dirty="0" smtClean="0">
                <a:ea typeface="MS PGothic" pitchFamily="34" charset="-128"/>
              </a:rPr>
              <a:t>eight 16-bit integers</a:t>
            </a:r>
            <a:r>
              <a:rPr lang="en-US" altLang="en-US" dirty="0" smtClean="0">
                <a:ea typeface="MS PGothic" pitchFamily="34" charset="-128"/>
              </a:rPr>
              <a:t> (using hexadecimal digits for each integer)</a:t>
            </a:r>
          </a:p>
          <a:p>
            <a:pPr algn="ctr">
              <a:buFontTx/>
              <a:buNone/>
              <a:tabLst>
                <a:tab pos="4687888" algn="l"/>
                <a:tab pos="4975225" algn="l"/>
              </a:tabLst>
            </a:pPr>
            <a:r>
              <a:rPr lang="en-US" altLang="en-US" b="1" dirty="0" smtClean="0">
                <a:solidFill>
                  <a:srgbClr val="FF0000"/>
                </a:solidFill>
                <a:ea typeface="MS PGothic" pitchFamily="34" charset="-128"/>
              </a:rPr>
              <a:t>CEDF:BP76:3245:4464:FACE:2E50:3025:DF12</a:t>
            </a:r>
          </a:p>
          <a:p>
            <a:pPr>
              <a:tabLst>
                <a:tab pos="4687888" algn="l"/>
                <a:tab pos="4975225" algn="l"/>
              </a:tabLst>
            </a:pPr>
            <a:r>
              <a:rPr lang="en-US" altLang="en-US" b="1" dirty="0" smtClean="0">
                <a:solidFill>
                  <a:schemeClr val="accent2"/>
                </a:solidFill>
                <a:ea typeface="MS PGothic" pitchFamily="34" charset="-128"/>
              </a:rPr>
              <a:t>Short notation:</a:t>
            </a:r>
          </a:p>
          <a:p>
            <a:pPr>
              <a:tabLst>
                <a:tab pos="4687888" algn="l"/>
                <a:tab pos="4975225" algn="l"/>
              </a:tabLst>
            </a:pPr>
            <a:r>
              <a:rPr lang="en-US" altLang="en-US" sz="2000" dirty="0" smtClean="0">
                <a:ea typeface="MS PGothic" pitchFamily="34" charset="-128"/>
              </a:rPr>
              <a:t>Abbreviations of leading zeroes:</a:t>
            </a:r>
          </a:p>
          <a:p>
            <a:pPr>
              <a:buFontTx/>
              <a:buNone/>
              <a:tabLst>
                <a:tab pos="4687888" algn="l"/>
                <a:tab pos="4975225" algn="l"/>
              </a:tabLst>
            </a:pPr>
            <a:r>
              <a:rPr lang="en-US" altLang="en-US" b="1" dirty="0" smtClean="0">
                <a:solidFill>
                  <a:srgbClr val="FF0000"/>
                </a:solidFill>
                <a:ea typeface="MS PGothic" pitchFamily="34" charset="-128"/>
              </a:rPr>
              <a:t>	CEDF:BP76:0000:0000:009E:0000:3025:DF12 </a:t>
            </a:r>
            <a:br>
              <a:rPr lang="en-US" altLang="en-US" b="1" dirty="0" smtClean="0">
                <a:solidFill>
                  <a:srgbClr val="FF0000"/>
                </a:solidFill>
                <a:ea typeface="MS PGothic" pitchFamily="34" charset="-128"/>
              </a:rPr>
            </a:br>
            <a:r>
              <a:rPr lang="en-US" altLang="en-US" b="1" dirty="0">
                <a:solidFill>
                  <a:srgbClr val="FF0000"/>
                </a:solidFill>
                <a:ea typeface="MS PGothic" pitchFamily="34" charset="-128"/>
              </a:rPr>
              <a:t> </a:t>
            </a:r>
            <a:r>
              <a:rPr lang="en-US" altLang="en-US" b="1" dirty="0" smtClean="0">
                <a:solidFill>
                  <a:srgbClr val="FF0000"/>
                </a:solidFill>
                <a:ea typeface="MS PGothic" pitchFamily="34" charset="-128"/>
              </a:rPr>
              <a:t>                     </a:t>
            </a:r>
            <a:r>
              <a:rPr lang="en-US" altLang="en-US" b="1" dirty="0" smtClean="0">
                <a:solidFill>
                  <a:srgbClr val="FF0000"/>
                </a:solidFill>
                <a:ea typeface="MS PGothic" pitchFamily="34" charset="-128"/>
                <a:sym typeface="Wingdings" pitchFamily="2" charset="2"/>
              </a:rPr>
              <a:t> </a:t>
            </a:r>
            <a:r>
              <a:rPr lang="en-US" altLang="en-US" b="1" dirty="0" smtClean="0">
                <a:solidFill>
                  <a:srgbClr val="FF0000"/>
                </a:solidFill>
                <a:ea typeface="MS PGothic" pitchFamily="34" charset="-128"/>
              </a:rPr>
              <a:t>CEDF:BP76:0:0:9E :0:3025:DF12 </a:t>
            </a:r>
            <a:endParaRPr lang="en-US" altLang="en-US" b="1" dirty="0" smtClean="0">
              <a:ea typeface="MS PGothic" pitchFamily="34" charset="-128"/>
            </a:endParaRPr>
          </a:p>
          <a:p>
            <a:pPr>
              <a:tabLst>
                <a:tab pos="4687888" algn="l"/>
                <a:tab pos="4975225" algn="l"/>
              </a:tabLst>
            </a:pPr>
            <a:r>
              <a:rPr lang="ja-JP" altLang="en-US" sz="2000" dirty="0" smtClean="0">
                <a:ea typeface="MS PGothic" pitchFamily="34" charset="-128"/>
              </a:rPr>
              <a:t>“</a:t>
            </a:r>
            <a:r>
              <a:rPr lang="en-US" altLang="ja-JP" sz="2000" dirty="0" smtClean="0">
                <a:ea typeface="MS PGothic" pitchFamily="34" charset="-128"/>
              </a:rPr>
              <a:t>:0000:0000</a:t>
            </a:r>
            <a:r>
              <a:rPr lang="ja-JP" altLang="en-US" sz="2000" dirty="0" smtClean="0">
                <a:ea typeface="MS PGothic" pitchFamily="34" charset="-128"/>
              </a:rPr>
              <a:t>”</a:t>
            </a:r>
            <a:r>
              <a:rPr lang="en-US" altLang="ja-JP" sz="2000" dirty="0" smtClean="0">
                <a:ea typeface="MS PGothic" pitchFamily="34" charset="-128"/>
              </a:rPr>
              <a:t> can be written as </a:t>
            </a:r>
            <a:r>
              <a:rPr lang="ja-JP" altLang="en-US" sz="2000" dirty="0" smtClean="0">
                <a:ea typeface="MS PGothic" pitchFamily="34" charset="-128"/>
              </a:rPr>
              <a:t>“</a:t>
            </a:r>
            <a:r>
              <a:rPr lang="en-US" altLang="ja-JP" sz="2000" dirty="0" smtClean="0">
                <a:ea typeface="MS PGothic" pitchFamily="34" charset="-128"/>
              </a:rPr>
              <a:t>::</a:t>
            </a:r>
            <a:r>
              <a:rPr lang="ja-JP" altLang="en-US" sz="2000" dirty="0" smtClean="0">
                <a:ea typeface="MS PGothic" pitchFamily="34" charset="-128"/>
              </a:rPr>
              <a:t>”</a:t>
            </a:r>
            <a:endParaRPr lang="en-US" altLang="ja-JP" sz="2000" dirty="0" smtClean="0">
              <a:ea typeface="MS PGothic" pitchFamily="34" charset="-128"/>
            </a:endParaRPr>
          </a:p>
          <a:p>
            <a:pPr>
              <a:buFontTx/>
              <a:buNone/>
              <a:tabLst>
                <a:tab pos="4687888" algn="l"/>
                <a:tab pos="4975225" algn="l"/>
              </a:tabLst>
            </a:pPr>
            <a:r>
              <a:rPr lang="en-US" altLang="en-US" b="1" dirty="0" smtClean="0">
                <a:solidFill>
                  <a:srgbClr val="FF0000"/>
                </a:solidFill>
                <a:ea typeface="MS PGothic" pitchFamily="34" charset="-128"/>
              </a:rPr>
              <a:t>	CEDF:BP76:0:0:FACE:0:3025:DF12    </a:t>
            </a:r>
            <a:r>
              <a:rPr lang="en-US" altLang="en-US" b="1" dirty="0" smtClean="0">
                <a:solidFill>
                  <a:srgbClr val="FF0000"/>
                </a:solidFill>
                <a:ea typeface="MS PGothic" pitchFamily="34" charset="-128"/>
                <a:sym typeface="Wingdings" pitchFamily="2" charset="2"/>
              </a:rPr>
              <a:t> </a:t>
            </a:r>
            <a:r>
              <a:rPr lang="en-US" altLang="en-US" b="1" dirty="0">
                <a:solidFill>
                  <a:srgbClr val="FF0000"/>
                </a:solidFill>
                <a:ea typeface="MS PGothic" pitchFamily="34" charset="-128"/>
                <a:sym typeface="Wingdings" pitchFamily="2" charset="2"/>
              </a:rPr>
              <a:t> </a:t>
            </a:r>
            <a:r>
              <a:rPr lang="en-US" altLang="en-US" b="1" dirty="0" smtClean="0">
                <a:solidFill>
                  <a:srgbClr val="FF0000"/>
                </a:solidFill>
                <a:ea typeface="MS PGothic" pitchFamily="34" charset="-128"/>
                <a:sym typeface="Wingdings" pitchFamily="2" charset="2"/>
              </a:rPr>
              <a:t>     </a:t>
            </a:r>
          </a:p>
          <a:p>
            <a:pPr>
              <a:buFontTx/>
              <a:buNone/>
              <a:tabLst>
                <a:tab pos="4687888" algn="l"/>
                <a:tab pos="4975225" algn="l"/>
              </a:tabLst>
            </a:pPr>
            <a:r>
              <a:rPr lang="en-US" altLang="en-US" b="1" dirty="0">
                <a:solidFill>
                  <a:srgbClr val="FF0000"/>
                </a:solidFill>
                <a:ea typeface="MS PGothic" pitchFamily="34" charset="-128"/>
                <a:sym typeface="Wingdings" pitchFamily="2" charset="2"/>
              </a:rPr>
              <a:t> </a:t>
            </a:r>
            <a:r>
              <a:rPr lang="en-US" altLang="en-US" b="1" dirty="0" smtClean="0">
                <a:solidFill>
                  <a:srgbClr val="FF0000"/>
                </a:solidFill>
                <a:ea typeface="MS PGothic" pitchFamily="34" charset="-128"/>
                <a:sym typeface="Wingdings" pitchFamily="2" charset="2"/>
              </a:rPr>
              <a:t>                                             </a:t>
            </a:r>
            <a:r>
              <a:rPr lang="en-US" altLang="en-US" b="1" dirty="0" smtClean="0">
                <a:solidFill>
                  <a:srgbClr val="FF0000"/>
                </a:solidFill>
                <a:ea typeface="MS PGothic" pitchFamily="34" charset="-128"/>
              </a:rPr>
              <a:t>CEDF:BP76::FACE:0:3025:DF12</a:t>
            </a:r>
          </a:p>
          <a:p>
            <a:pPr>
              <a:tabLst>
                <a:tab pos="4687888" algn="l"/>
                <a:tab pos="4975225" algn="l"/>
              </a:tabLst>
            </a:pPr>
            <a:r>
              <a:rPr lang="en-US" altLang="en-US" sz="2000" dirty="0" smtClean="0">
                <a:ea typeface="MS PGothic" pitchFamily="34" charset="-128"/>
              </a:rPr>
              <a:t>IPv6 addresses derived from IPv4 addresses have different formats. Convention allows to use IPv4 notation for the last 32 bits.</a:t>
            </a:r>
            <a:endParaRPr lang="en-US" altLang="en-US" dirty="0" smtClean="0">
              <a:ea typeface="MS PGothic" pitchFamily="34" charset="-128"/>
            </a:endParaRPr>
          </a:p>
          <a:p>
            <a:pPr lvl="1">
              <a:buFontTx/>
              <a:buNone/>
              <a:tabLst>
                <a:tab pos="4687888" algn="l"/>
                <a:tab pos="4975225" algn="l"/>
              </a:tabLst>
            </a:pPr>
            <a:r>
              <a:rPr lang="en-US" altLang="en-US" b="1" dirty="0" smtClean="0">
                <a:solidFill>
                  <a:srgbClr val="FF0000"/>
                </a:solidFill>
                <a:ea typeface="MS PGothic" pitchFamily="34" charset="-128"/>
              </a:rPr>
              <a:t>128.143.137.144 -&gt; </a:t>
            </a:r>
            <a:r>
              <a:rPr lang="en-US" altLang="en-US" b="1" dirty="0" smtClean="0">
                <a:solidFill>
                  <a:srgbClr val="FF0000"/>
                </a:solidFill>
                <a:ea typeface="MS PGothic" pitchFamily="34" charset="-128"/>
                <a:sym typeface="Wingdings" pitchFamily="2" charset="2"/>
              </a:rPr>
              <a:t>0:0:0:0:0:ffff:808F:8990</a:t>
            </a:r>
          </a:p>
          <a:p>
            <a:pPr lvl="1">
              <a:buFontTx/>
              <a:buNone/>
              <a:tabLst>
                <a:tab pos="4687888" algn="l"/>
                <a:tab pos="4975225" algn="l"/>
              </a:tabLst>
            </a:pPr>
            <a:endParaRPr lang="en-US" altLang="en-US" b="1" dirty="0" smtClean="0">
              <a:solidFill>
                <a:srgbClr val="FF0000"/>
              </a:solidFill>
              <a:ea typeface="MS PGothic" pitchFamily="34" charset="-128"/>
              <a:sym typeface="Wingdings" pitchFamily="2" charset="2"/>
            </a:endParaRPr>
          </a:p>
          <a:p>
            <a:pPr lvl="1">
              <a:buFontTx/>
              <a:buNone/>
              <a:tabLst>
                <a:tab pos="4687888" algn="l"/>
                <a:tab pos="4975225" algn="l"/>
              </a:tabLst>
            </a:pPr>
            <a:r>
              <a:rPr lang="en-US" altLang="en-US" sz="1800" b="1" dirty="0" smtClean="0">
                <a:solidFill>
                  <a:srgbClr val="FF0000"/>
                </a:solidFill>
                <a:ea typeface="MS PGothic" pitchFamily="34" charset="-128"/>
              </a:rPr>
              <a:t> </a:t>
            </a:r>
          </a:p>
        </p:txBody>
      </p:sp>
    </p:spTree>
    <p:extLst>
      <p:ext uri="{BB962C8B-B14F-4D97-AF65-F5344CB8AC3E}">
        <p14:creationId xmlns:p14="http://schemas.microsoft.com/office/powerpoint/2010/main" val="2759467184"/>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en-US" altLang="en-US" smtClean="0"/>
              <a:t>Extension Headers</a:t>
            </a:r>
          </a:p>
        </p:txBody>
      </p:sp>
      <p:sp>
        <p:nvSpPr>
          <p:cNvPr id="141315" name="Rectangle 3"/>
          <p:cNvSpPr>
            <a:spLocks noGrp="1" noChangeArrowheads="1"/>
          </p:cNvSpPr>
          <p:nvPr>
            <p:ph idx="1"/>
          </p:nvPr>
        </p:nvSpPr>
        <p:spPr>
          <a:xfrm>
            <a:off x="0" y="5889625"/>
            <a:ext cx="9144000" cy="663575"/>
          </a:xfrm>
        </p:spPr>
        <p:txBody>
          <a:bodyPr/>
          <a:lstStyle/>
          <a:p>
            <a:pPr algn="ctr" eaLnBrk="1" hangingPunct="1">
              <a:buFontTx/>
              <a:buNone/>
            </a:pPr>
            <a:r>
              <a:rPr lang="en-US" altLang="en-US" smtClean="0"/>
              <a:t>IPv6 extension headers.</a:t>
            </a:r>
          </a:p>
        </p:txBody>
      </p:sp>
      <p:sp>
        <p:nvSpPr>
          <p:cNvPr id="141316" name="Text Box 4"/>
          <p:cNvSpPr txBox="1">
            <a:spLocks noChangeArrowheads="1"/>
          </p:cNvSpPr>
          <p:nvPr/>
        </p:nvSpPr>
        <p:spPr bwMode="auto">
          <a:xfrm>
            <a:off x="3695700" y="2379663"/>
            <a:ext cx="1189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rgbClr val="404040"/>
                </a:solidFill>
                <a:latin typeface="Trebuchet MS" pitchFamily="34" charset="0"/>
              </a:defRPr>
            </a:lvl1pPr>
            <a:lvl2pPr>
              <a:defRPr sz="1600">
                <a:solidFill>
                  <a:srgbClr val="404040"/>
                </a:solidFill>
                <a:latin typeface="Trebuchet MS" pitchFamily="34" charset="0"/>
              </a:defRPr>
            </a:lvl2pPr>
            <a:lvl3pPr>
              <a:defRPr sz="1400">
                <a:solidFill>
                  <a:srgbClr val="404040"/>
                </a:solidFill>
                <a:latin typeface="Trebuchet MS" pitchFamily="34" charset="0"/>
              </a:defRPr>
            </a:lvl3pPr>
            <a:lvl4pPr>
              <a:defRPr sz="1200">
                <a:solidFill>
                  <a:srgbClr val="404040"/>
                </a:solidFill>
                <a:latin typeface="Trebuchet MS" pitchFamily="34" charset="0"/>
              </a:defRPr>
            </a:lvl4pPr>
            <a:lvl5pPr>
              <a:defRPr sz="1200">
                <a:solidFill>
                  <a:srgbClr val="404040"/>
                </a:solidFill>
                <a:latin typeface="Trebuchet MS" pitchFamily="34" charset="0"/>
              </a:defRPr>
            </a:lvl5pPr>
            <a:lvl6pPr eaLnBrk="0" fontAlgn="base" hangingPunct="0">
              <a:spcAft>
                <a:spcPct val="0"/>
              </a:spcAft>
              <a:buFont typeface="Wingdings 3" pitchFamily="18" charset="2"/>
              <a:defRPr sz="1200">
                <a:solidFill>
                  <a:srgbClr val="404040"/>
                </a:solidFill>
                <a:latin typeface="Trebuchet MS" pitchFamily="34" charset="0"/>
              </a:defRPr>
            </a:lvl6pPr>
            <a:lvl7pPr eaLnBrk="0" fontAlgn="base" hangingPunct="0">
              <a:spcAft>
                <a:spcPct val="0"/>
              </a:spcAft>
              <a:buFont typeface="Wingdings 3" pitchFamily="18" charset="2"/>
              <a:defRPr sz="1200">
                <a:solidFill>
                  <a:srgbClr val="404040"/>
                </a:solidFill>
                <a:latin typeface="Trebuchet MS" pitchFamily="34" charset="0"/>
              </a:defRPr>
            </a:lvl7pPr>
            <a:lvl8pPr eaLnBrk="0" fontAlgn="base" hangingPunct="0">
              <a:spcAft>
                <a:spcPct val="0"/>
              </a:spcAft>
              <a:buFont typeface="Wingdings 3" pitchFamily="18" charset="2"/>
              <a:defRPr sz="1200">
                <a:solidFill>
                  <a:srgbClr val="404040"/>
                </a:solidFill>
                <a:latin typeface="Trebuchet MS" pitchFamily="34" charset="0"/>
              </a:defRPr>
            </a:lvl8pPr>
            <a:lvl9pPr eaLnBrk="0" fontAlgn="base" hangingPunct="0">
              <a:spcAft>
                <a:spcPct val="0"/>
              </a:spcAft>
              <a:buFont typeface="Wingdings 3" pitchFamily="18" charset="2"/>
              <a:defRPr sz="1200">
                <a:solidFill>
                  <a:srgbClr val="404040"/>
                </a:solidFill>
                <a:latin typeface="Trebuchet MS" pitchFamily="34" charset="0"/>
              </a:defRPr>
            </a:lvl9pPr>
          </a:lstStyle>
          <a:p>
            <a:pPr algn="ctr" fontAlgn="base">
              <a:spcBef>
                <a:spcPct val="50000"/>
              </a:spcBef>
              <a:spcAft>
                <a:spcPct val="0"/>
              </a:spcAft>
            </a:pPr>
            <a:r>
              <a:rPr lang="en-US" altLang="en-US" sz="2400" smtClean="0">
                <a:solidFill>
                  <a:prstClr val="black"/>
                </a:solidFill>
                <a:latin typeface="Times New Roman" pitchFamily="18" charset="0"/>
                <a:cs typeface="Arial" pitchFamily="34" charset="0"/>
              </a:rPr>
              <a:t>5-69</a:t>
            </a:r>
          </a:p>
        </p:txBody>
      </p:sp>
      <p:pic>
        <p:nvPicPr>
          <p:cNvPr id="141317" name="Picture 6" descr="5-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50" y="2122488"/>
            <a:ext cx="7145338" cy="24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05721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pPr eaLnBrk="1" hangingPunct="1"/>
            <a:r>
              <a:rPr lang="en-US" altLang="en-US" smtClean="0"/>
              <a:t>Extension Headers (2)</a:t>
            </a:r>
          </a:p>
        </p:txBody>
      </p:sp>
      <p:sp>
        <p:nvSpPr>
          <p:cNvPr id="142339" name="Rectangle 3"/>
          <p:cNvSpPr>
            <a:spLocks noGrp="1" noChangeArrowheads="1"/>
          </p:cNvSpPr>
          <p:nvPr>
            <p:ph idx="1"/>
          </p:nvPr>
        </p:nvSpPr>
        <p:spPr>
          <a:xfrm>
            <a:off x="6927" y="4419600"/>
            <a:ext cx="9144000" cy="838200"/>
          </a:xfrm>
        </p:spPr>
        <p:txBody>
          <a:bodyPr>
            <a:normAutofit fontScale="92500" lnSpcReduction="20000"/>
          </a:bodyPr>
          <a:lstStyle/>
          <a:p>
            <a:pPr algn="ctr" eaLnBrk="1" hangingPunct="1">
              <a:buFontTx/>
              <a:buNone/>
            </a:pPr>
            <a:r>
              <a:rPr lang="en-US" altLang="en-US" dirty="0" smtClean="0"/>
              <a:t>The hop-by-hop extension header for large datagrams (</a:t>
            </a:r>
            <a:r>
              <a:rPr lang="en-US" altLang="en-US" dirty="0" err="1" smtClean="0"/>
              <a:t>jumbograms</a:t>
            </a:r>
            <a:r>
              <a:rPr lang="en-US" altLang="en-US" dirty="0" smtClean="0"/>
              <a:t>).</a:t>
            </a:r>
          </a:p>
        </p:txBody>
      </p:sp>
      <p:pic>
        <p:nvPicPr>
          <p:cNvPr id="142340" name="Picture 5" descr="5-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25" y="2562225"/>
            <a:ext cx="803275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98668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ltLang="en-US" smtClean="0"/>
              <a:t>Extension Headers (3)</a:t>
            </a:r>
          </a:p>
        </p:txBody>
      </p:sp>
      <p:sp>
        <p:nvSpPr>
          <p:cNvPr id="143363" name="Rectangle 3"/>
          <p:cNvSpPr>
            <a:spLocks noGrp="1" noChangeArrowheads="1"/>
          </p:cNvSpPr>
          <p:nvPr>
            <p:ph idx="1"/>
          </p:nvPr>
        </p:nvSpPr>
        <p:spPr>
          <a:xfrm>
            <a:off x="0" y="5410200"/>
            <a:ext cx="9144000" cy="838200"/>
          </a:xfrm>
        </p:spPr>
        <p:txBody>
          <a:bodyPr/>
          <a:lstStyle/>
          <a:p>
            <a:pPr algn="ctr" eaLnBrk="1" hangingPunct="1">
              <a:buFontTx/>
              <a:buNone/>
            </a:pPr>
            <a:r>
              <a:rPr lang="en-US" altLang="en-US" smtClean="0"/>
              <a:t>The extension header for routing.</a:t>
            </a:r>
          </a:p>
        </p:txBody>
      </p:sp>
      <p:pic>
        <p:nvPicPr>
          <p:cNvPr id="143364" name="Picture 5" descr="5-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12950"/>
            <a:ext cx="8075613" cy="241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0135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000">
                <a:solidFill>
                  <a:schemeClr val="bg2"/>
                </a:solidFill>
              </a:rPr>
              <a:t>20.</a:t>
            </a:r>
            <a:fld id="{A4A0E022-99B2-43D7-99F8-85F66DFA57D0}" type="slidenum">
              <a:rPr lang="en-US" altLang="en-US" sz="2000">
                <a:solidFill>
                  <a:schemeClr val="bg2"/>
                </a:solidFill>
              </a:rPr>
              <a:pPr/>
              <a:t>65</a:t>
            </a:fld>
            <a:endParaRPr lang="en-US" altLang="en-US" sz="2000">
              <a:solidFill>
                <a:schemeClr val="bg2"/>
              </a:solidFill>
            </a:endParaRPr>
          </a:p>
        </p:txBody>
      </p:sp>
      <p:sp>
        <p:nvSpPr>
          <p:cNvPr id="92163" name="Text Box 2"/>
          <p:cNvSpPr txBox="1">
            <a:spLocks noChangeArrowheads="1"/>
          </p:cNvSpPr>
          <p:nvPr/>
        </p:nvSpPr>
        <p:spPr bwMode="auto">
          <a:xfrm>
            <a:off x="1219200" y="498764"/>
            <a:ext cx="67136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charset="0"/>
              </a:defRPr>
            </a:lvl1pPr>
            <a:lvl2pPr marL="742950" indent="-285750">
              <a:defRPr sz="3200" b="1">
                <a:solidFill>
                  <a:schemeClr val="tx1"/>
                </a:solidFill>
                <a:latin typeface="Arial" charset="0"/>
              </a:defRPr>
            </a:lvl2pPr>
            <a:lvl3pPr marL="1143000" indent="-228600">
              <a:defRPr sz="3200" b="1">
                <a:solidFill>
                  <a:schemeClr val="tx1"/>
                </a:solidFill>
                <a:latin typeface="Arial" charset="0"/>
              </a:defRPr>
            </a:lvl3pPr>
            <a:lvl4pPr marL="1600200" indent="-228600">
              <a:defRPr sz="3200" b="1">
                <a:solidFill>
                  <a:schemeClr val="tx1"/>
                </a:solidFill>
                <a:latin typeface="Arial" charset="0"/>
              </a:defRPr>
            </a:lvl4pPr>
            <a:lvl5pPr marL="2057400" indent="-228600">
              <a:defRPr sz="3200" b="1">
                <a:solidFill>
                  <a:schemeClr val="tx1"/>
                </a:solidFill>
                <a:latin typeface="Arial" charset="0"/>
              </a:defRPr>
            </a:lvl5pPr>
            <a:lvl6pPr marL="2514600" indent="-228600" eaLnBrk="0" fontAlgn="base" hangingPunct="0">
              <a:spcBef>
                <a:spcPct val="0"/>
              </a:spcBef>
              <a:spcAft>
                <a:spcPct val="0"/>
              </a:spcAft>
              <a:defRPr sz="3200" b="1">
                <a:solidFill>
                  <a:schemeClr val="tx1"/>
                </a:solidFill>
                <a:latin typeface="Arial" charset="0"/>
              </a:defRPr>
            </a:lvl6pPr>
            <a:lvl7pPr marL="2971800" indent="-228600" eaLnBrk="0" fontAlgn="base" hangingPunct="0">
              <a:spcBef>
                <a:spcPct val="0"/>
              </a:spcBef>
              <a:spcAft>
                <a:spcPct val="0"/>
              </a:spcAft>
              <a:defRPr sz="3200" b="1">
                <a:solidFill>
                  <a:schemeClr val="tx1"/>
                </a:solidFill>
                <a:latin typeface="Arial" charset="0"/>
              </a:defRPr>
            </a:lvl7pPr>
            <a:lvl8pPr marL="3429000" indent="-228600" eaLnBrk="0" fontAlgn="base" hangingPunct="0">
              <a:spcBef>
                <a:spcPct val="0"/>
              </a:spcBef>
              <a:spcAft>
                <a:spcPct val="0"/>
              </a:spcAft>
              <a:defRPr sz="3200" b="1">
                <a:solidFill>
                  <a:schemeClr val="tx1"/>
                </a:solidFill>
                <a:latin typeface="Arial" charset="0"/>
              </a:defRPr>
            </a:lvl8pPr>
            <a:lvl9pPr marL="3886200" indent="-228600" eaLnBrk="0" fontAlgn="base" hangingPunct="0">
              <a:spcBef>
                <a:spcPct val="0"/>
              </a:spcBef>
              <a:spcAft>
                <a:spcPct val="0"/>
              </a:spcAft>
              <a:defRPr sz="3200" b="1">
                <a:solidFill>
                  <a:schemeClr val="tx1"/>
                </a:solidFill>
                <a:latin typeface="Arial" charset="0"/>
              </a:defRPr>
            </a:lvl9pPr>
          </a:lstStyle>
          <a:p>
            <a:r>
              <a:rPr lang="en-US" altLang="en-US" sz="2400" i="1" dirty="0" smtClean="0">
                <a:latin typeface="Times New Roman" pitchFamily="18" charset="0"/>
              </a:rPr>
              <a:t>Comparison </a:t>
            </a:r>
            <a:r>
              <a:rPr lang="en-US" altLang="en-US" sz="2400" i="1" dirty="0">
                <a:latin typeface="Times New Roman" pitchFamily="18" charset="0"/>
              </a:rPr>
              <a:t>between IPv4 and IPv6 packet headers</a:t>
            </a:r>
          </a:p>
        </p:txBody>
      </p:sp>
      <p:pic>
        <p:nvPicPr>
          <p:cNvPr id="9216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914400"/>
            <a:ext cx="8739188" cy="471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7226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Protocols </a:t>
            </a:r>
            <a:endParaRPr lang="en-IN" dirty="0"/>
          </a:p>
        </p:txBody>
      </p:sp>
      <p:sp>
        <p:nvSpPr>
          <p:cNvPr id="3" name="Content Placeholder 2"/>
          <p:cNvSpPr>
            <a:spLocks noGrp="1"/>
          </p:cNvSpPr>
          <p:nvPr>
            <p:ph idx="1"/>
          </p:nvPr>
        </p:nvSpPr>
        <p:spPr/>
        <p:txBody>
          <a:bodyPr/>
          <a:lstStyle/>
          <a:p>
            <a:r>
              <a:rPr lang="en-US" dirty="0" smtClean="0"/>
              <a:t>ARP</a:t>
            </a:r>
          </a:p>
          <a:p>
            <a:r>
              <a:rPr lang="en-US" dirty="0" smtClean="0"/>
              <a:t>RARP</a:t>
            </a:r>
          </a:p>
          <a:p>
            <a:r>
              <a:rPr lang="en-US" dirty="0" smtClean="0"/>
              <a:t>BOOTP</a:t>
            </a:r>
          </a:p>
          <a:p>
            <a:r>
              <a:rPr lang="en-US" dirty="0" smtClean="0"/>
              <a:t>ICMP</a:t>
            </a:r>
          </a:p>
          <a:p>
            <a:endParaRPr lang="en-IN" dirty="0"/>
          </a:p>
        </p:txBody>
      </p:sp>
    </p:spTree>
    <p:extLst>
      <p:ext uri="{BB962C8B-B14F-4D97-AF65-F5344CB8AC3E}">
        <p14:creationId xmlns:p14="http://schemas.microsoft.com/office/powerpoint/2010/main" val="34171437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755073" y="381000"/>
            <a:ext cx="8382000" cy="6030912"/>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latin typeface="Times New Roman" pitchFamily="18" charset="0"/>
                <a:cs typeface="Times New Roman" pitchFamily="18" charset="0"/>
              </a:rPr>
              <a:t>Address </a:t>
            </a:r>
            <a:r>
              <a:rPr lang="en-US" sz="2400" dirty="0">
                <a:latin typeface="Times New Roman" pitchFamily="18" charset="0"/>
                <a:cs typeface="Times New Roman" pitchFamily="18" charset="0"/>
              </a:rPr>
              <a:t>Resolution Protocol(ARP) </a:t>
            </a:r>
          </a:p>
          <a:p>
            <a:pPr lvl="1"/>
            <a:r>
              <a:rPr lang="en-US" sz="2400" dirty="0" smtClean="0">
                <a:latin typeface="Times New Roman" pitchFamily="18" charset="0"/>
                <a:cs typeface="Times New Roman" pitchFamily="18" charset="0"/>
              </a:rPr>
              <a:t>Communication </a:t>
            </a:r>
            <a:r>
              <a:rPr lang="en-US" sz="2400" dirty="0">
                <a:latin typeface="Times New Roman" pitchFamily="18" charset="0"/>
                <a:cs typeface="Times New Roman" pitchFamily="18" charset="0"/>
              </a:rPr>
              <a:t>protocol used to discover the data-link layer address(Layer 2 address like Media Access Control(MAC) address) associated with an Internet layer address(Layer 3 address like IPv4 address).</a:t>
            </a:r>
            <a:endParaRPr lang="en-US" altLang="en-US" sz="2400" dirty="0" smtClean="0">
              <a:latin typeface="Times New Roman" pitchFamily="18" charset="0"/>
              <a:cs typeface="Times New Roman" pitchFamily="18" charset="0"/>
            </a:endParaRPr>
          </a:p>
          <a:p>
            <a:r>
              <a:rPr lang="en-US" altLang="en-US" sz="2400" dirty="0" smtClean="0">
                <a:latin typeface="Times New Roman" pitchFamily="18" charset="0"/>
                <a:cs typeface="Times New Roman" pitchFamily="18" charset="0"/>
              </a:rPr>
              <a:t>Reverse Address Resolution Protocol</a:t>
            </a:r>
          </a:p>
          <a:p>
            <a:pPr lvl="1"/>
            <a:r>
              <a:rPr lang="en-US" altLang="en-US" sz="2400" dirty="0" smtClean="0">
                <a:latin typeface="Times New Roman" pitchFamily="18" charset="0"/>
                <a:cs typeface="Times New Roman" pitchFamily="18" charset="0"/>
              </a:rPr>
              <a:t>Allows a newly booted work station to broadcast its </a:t>
            </a:r>
            <a:r>
              <a:rPr lang="en-US" altLang="en-US" sz="2400" dirty="0" err="1" smtClean="0">
                <a:latin typeface="Times New Roman" pitchFamily="18" charset="0"/>
                <a:cs typeface="Times New Roman" pitchFamily="18" charset="0"/>
              </a:rPr>
              <a:t>ethernet</a:t>
            </a:r>
            <a:r>
              <a:rPr lang="en-US" altLang="en-US" sz="2400" dirty="0" smtClean="0">
                <a:latin typeface="Times New Roman" pitchFamily="18" charset="0"/>
                <a:cs typeface="Times New Roman" pitchFamily="18" charset="0"/>
              </a:rPr>
              <a:t> address</a:t>
            </a:r>
          </a:p>
          <a:p>
            <a:pPr lvl="1"/>
            <a:r>
              <a:rPr lang="en-US" altLang="en-US" sz="2400" dirty="0" smtClean="0">
                <a:latin typeface="Times New Roman" pitchFamily="18" charset="0"/>
                <a:cs typeface="Times New Roman" pitchFamily="18" charset="0"/>
              </a:rPr>
              <a:t>RARP  server </a:t>
            </a:r>
            <a:r>
              <a:rPr lang="en-US" altLang="en-US" sz="2400" dirty="0" err="1" smtClean="0">
                <a:latin typeface="Times New Roman" pitchFamily="18" charset="0"/>
                <a:cs typeface="Times New Roman" pitchFamily="18" charset="0"/>
              </a:rPr>
              <a:t>looksup</a:t>
            </a:r>
            <a:r>
              <a:rPr lang="en-US" altLang="en-US" sz="2400" dirty="0" smtClean="0">
                <a:latin typeface="Times New Roman" pitchFamily="18" charset="0"/>
                <a:cs typeface="Times New Roman" pitchFamily="18" charset="0"/>
              </a:rPr>
              <a:t> the Ethernet address in its configuration files and sends back the corresponding IP address</a:t>
            </a:r>
          </a:p>
          <a:p>
            <a:pPr lvl="1"/>
            <a:r>
              <a:rPr lang="en-US" altLang="en-US" sz="2400" dirty="0" smtClean="0">
                <a:latin typeface="Times New Roman" pitchFamily="18" charset="0"/>
                <a:cs typeface="Times New Roman" pitchFamily="18" charset="0"/>
              </a:rPr>
              <a:t>Since the </a:t>
            </a:r>
            <a:r>
              <a:rPr lang="en-US" altLang="en-US" sz="2400" dirty="0" err="1" smtClean="0">
                <a:latin typeface="Times New Roman" pitchFamily="18" charset="0"/>
                <a:cs typeface="Times New Roman" pitchFamily="18" charset="0"/>
              </a:rPr>
              <a:t>destn</a:t>
            </a:r>
            <a:r>
              <a:rPr lang="en-US" altLang="en-US" sz="2400" dirty="0" smtClean="0">
                <a:latin typeface="Times New Roman" pitchFamily="18" charset="0"/>
                <a:cs typeface="Times New Roman" pitchFamily="18" charset="0"/>
              </a:rPr>
              <a:t> address is all 1s it will not be forwarded by routers, so an RARP server is needed in every network</a:t>
            </a:r>
          </a:p>
          <a:p>
            <a:r>
              <a:rPr lang="en-US" altLang="en-US" sz="2400" dirty="0" smtClean="0">
                <a:latin typeface="Times New Roman" pitchFamily="18" charset="0"/>
                <a:cs typeface="Times New Roman" pitchFamily="18" charset="0"/>
              </a:rPr>
              <a:t>BOOTP</a:t>
            </a:r>
          </a:p>
          <a:p>
            <a:pPr lvl="1"/>
            <a:r>
              <a:rPr lang="en-US" altLang="en-US" sz="2400" dirty="0" smtClean="0">
                <a:latin typeface="Times New Roman" pitchFamily="18" charset="0"/>
                <a:cs typeface="Times New Roman" pitchFamily="18" charset="0"/>
              </a:rPr>
              <a:t>Uses UDP messages which are forwarded over routers.</a:t>
            </a:r>
          </a:p>
          <a:p>
            <a:pPr lvl="1"/>
            <a:r>
              <a:rPr lang="en-US" altLang="en-US" sz="2400" dirty="0" smtClean="0">
                <a:latin typeface="Times New Roman" pitchFamily="18" charset="0"/>
                <a:cs typeface="Times New Roman" pitchFamily="18" charset="0"/>
              </a:rPr>
              <a:t>Provides a diskless workstation with information such as IP address of file server holding memory image, IP address of default router, and subnet mask</a:t>
            </a:r>
          </a:p>
          <a:p>
            <a:pPr lvl="1"/>
            <a:r>
              <a:rPr lang="en-US" altLang="en-US" sz="2400" dirty="0" smtClean="0">
                <a:latin typeface="Times New Roman" pitchFamily="18" charset="0"/>
                <a:cs typeface="Times New Roman" pitchFamily="18" charset="0"/>
              </a:rPr>
              <a:t>Requires manual configuration</a:t>
            </a:r>
          </a:p>
        </p:txBody>
      </p:sp>
    </p:spTree>
    <p:extLst>
      <p:ext uri="{BB962C8B-B14F-4D97-AF65-F5344CB8AC3E}">
        <p14:creationId xmlns:p14="http://schemas.microsoft.com/office/powerpoint/2010/main" val="22706066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r>
              <a:rPr lang="en-US" altLang="en-US" dirty="0" smtClean="0"/>
              <a:t>Internet Control Message Protocol</a:t>
            </a:r>
          </a:p>
        </p:txBody>
      </p:sp>
      <p:sp>
        <p:nvSpPr>
          <p:cNvPr id="125955" name="Rectangle 3"/>
          <p:cNvSpPr>
            <a:spLocks noGrp="1" noChangeArrowheads="1"/>
          </p:cNvSpPr>
          <p:nvPr>
            <p:ph idx="1"/>
          </p:nvPr>
        </p:nvSpPr>
        <p:spPr>
          <a:xfrm>
            <a:off x="628649" y="1136650"/>
            <a:ext cx="7937501" cy="4559300"/>
          </a:xfrm>
        </p:spPr>
        <p:txBody>
          <a:bodyPr/>
          <a:lstStyle/>
          <a:p>
            <a:pPr algn="ctr" eaLnBrk="1" hangingPunct="1">
              <a:buFontTx/>
              <a:buNone/>
            </a:pPr>
            <a:endParaRPr lang="en-US" altLang="en-US" dirty="0" smtClean="0"/>
          </a:p>
          <a:p>
            <a:pPr eaLnBrk="1" hangingPunct="1"/>
            <a:r>
              <a:rPr lang="en-US" altLang="en-US" dirty="0" smtClean="0"/>
              <a:t>When something unexpected occurs, the event is reported  by ICMP</a:t>
            </a:r>
          </a:p>
          <a:p>
            <a:pPr algn="ctr" eaLnBrk="1" hangingPunct="1">
              <a:buFontTx/>
              <a:buNone/>
            </a:pPr>
            <a:r>
              <a:rPr lang="en-US" altLang="en-US" dirty="0" smtClean="0"/>
              <a:t>The principal ICMP message types.</a:t>
            </a:r>
          </a:p>
        </p:txBody>
      </p:sp>
      <p:pic>
        <p:nvPicPr>
          <p:cNvPr id="125956" name="Picture 5" descr="5-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430155"/>
            <a:ext cx="6202363" cy="304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V="1">
            <a:off x="7381876" y="3664962"/>
            <a:ext cx="414337" cy="3079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958" name="TextBox 7"/>
          <p:cNvSpPr txBox="1">
            <a:spLocks noChangeArrowheads="1"/>
          </p:cNvSpPr>
          <p:nvPr/>
        </p:nvSpPr>
        <p:spPr bwMode="auto">
          <a:xfrm>
            <a:off x="7796213" y="3439680"/>
            <a:ext cx="13477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rgbClr val="404040"/>
                </a:solidFill>
                <a:latin typeface="Trebuchet MS" pitchFamily="34" charset="0"/>
              </a:defRPr>
            </a:lvl1pPr>
            <a:lvl2pPr>
              <a:defRPr sz="1600">
                <a:solidFill>
                  <a:srgbClr val="404040"/>
                </a:solidFill>
                <a:latin typeface="Trebuchet MS" pitchFamily="34" charset="0"/>
              </a:defRPr>
            </a:lvl2pPr>
            <a:lvl3pPr>
              <a:defRPr sz="1400">
                <a:solidFill>
                  <a:srgbClr val="404040"/>
                </a:solidFill>
                <a:latin typeface="Trebuchet MS" pitchFamily="34" charset="0"/>
              </a:defRPr>
            </a:lvl3pPr>
            <a:lvl4pPr>
              <a:defRPr sz="1200">
                <a:solidFill>
                  <a:srgbClr val="404040"/>
                </a:solidFill>
                <a:latin typeface="Trebuchet MS" pitchFamily="34" charset="0"/>
              </a:defRPr>
            </a:lvl4pPr>
            <a:lvl5pPr>
              <a:defRPr sz="1200">
                <a:solidFill>
                  <a:srgbClr val="404040"/>
                </a:solidFill>
                <a:latin typeface="Trebuchet MS" pitchFamily="34" charset="0"/>
              </a:defRPr>
            </a:lvl5pPr>
            <a:lvl6pPr eaLnBrk="0" fontAlgn="base" hangingPunct="0">
              <a:spcAft>
                <a:spcPct val="0"/>
              </a:spcAft>
              <a:buFont typeface="Wingdings 3" pitchFamily="18" charset="2"/>
              <a:defRPr sz="1200">
                <a:solidFill>
                  <a:srgbClr val="404040"/>
                </a:solidFill>
                <a:latin typeface="Trebuchet MS" pitchFamily="34" charset="0"/>
              </a:defRPr>
            </a:lvl6pPr>
            <a:lvl7pPr eaLnBrk="0" fontAlgn="base" hangingPunct="0">
              <a:spcAft>
                <a:spcPct val="0"/>
              </a:spcAft>
              <a:buFont typeface="Wingdings 3" pitchFamily="18" charset="2"/>
              <a:defRPr sz="1200">
                <a:solidFill>
                  <a:srgbClr val="404040"/>
                </a:solidFill>
                <a:latin typeface="Trebuchet MS" pitchFamily="34" charset="0"/>
              </a:defRPr>
            </a:lvl7pPr>
            <a:lvl8pPr eaLnBrk="0" fontAlgn="base" hangingPunct="0">
              <a:spcAft>
                <a:spcPct val="0"/>
              </a:spcAft>
              <a:buFont typeface="Wingdings 3" pitchFamily="18" charset="2"/>
              <a:defRPr sz="1200">
                <a:solidFill>
                  <a:srgbClr val="404040"/>
                </a:solidFill>
                <a:latin typeface="Trebuchet MS" pitchFamily="34" charset="0"/>
              </a:defRPr>
            </a:lvl8pPr>
            <a:lvl9pPr eaLnBrk="0" fontAlgn="base" hangingPunct="0">
              <a:spcAft>
                <a:spcPct val="0"/>
              </a:spcAft>
              <a:buFont typeface="Wingdings 3" pitchFamily="18" charset="2"/>
              <a:defRPr sz="1200">
                <a:solidFill>
                  <a:srgbClr val="404040"/>
                </a:solidFill>
                <a:latin typeface="Trebuchet MS" pitchFamily="34" charset="0"/>
              </a:defRPr>
            </a:lvl9pPr>
          </a:lstStyle>
          <a:p>
            <a:r>
              <a:rPr lang="en-US" altLang="en-US" sz="1000" dirty="0" err="1">
                <a:solidFill>
                  <a:schemeClr val="tx1"/>
                </a:solidFill>
                <a:latin typeface="Arial" pitchFamily="34" charset="0"/>
              </a:rPr>
              <a:t>Pkt</a:t>
            </a:r>
            <a:r>
              <a:rPr lang="en-US" altLang="en-US" sz="1000" dirty="0">
                <a:solidFill>
                  <a:schemeClr val="tx1"/>
                </a:solidFill>
                <a:latin typeface="Arial" pitchFamily="34" charset="0"/>
              </a:rPr>
              <a:t> with DF bit 1, cannot pass through small </a:t>
            </a:r>
            <a:r>
              <a:rPr lang="en-US" altLang="en-US" sz="1000" dirty="0" err="1">
                <a:solidFill>
                  <a:schemeClr val="tx1"/>
                </a:solidFill>
                <a:latin typeface="Arial" pitchFamily="34" charset="0"/>
              </a:rPr>
              <a:t>pkt</a:t>
            </a:r>
            <a:r>
              <a:rPr lang="en-US" altLang="en-US" sz="1000" dirty="0">
                <a:solidFill>
                  <a:schemeClr val="tx1"/>
                </a:solidFill>
                <a:latin typeface="Arial" pitchFamily="34" charset="0"/>
              </a:rPr>
              <a:t> n/w</a:t>
            </a:r>
          </a:p>
        </p:txBody>
      </p:sp>
    </p:spTree>
    <p:extLst>
      <p:ext uri="{BB962C8B-B14F-4D97-AF65-F5344CB8AC3E}">
        <p14:creationId xmlns:p14="http://schemas.microsoft.com/office/powerpoint/2010/main" val="23654037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9726" y="551687"/>
            <a:ext cx="4182745" cy="1012190"/>
            <a:chOff x="159726" y="551687"/>
            <a:chExt cx="4182745" cy="1012190"/>
          </a:xfrm>
        </p:grpSpPr>
        <p:sp>
          <p:nvSpPr>
            <p:cNvPr id="3" name="object 3"/>
            <p:cNvSpPr/>
            <p:nvPr/>
          </p:nvSpPr>
          <p:spPr>
            <a:xfrm>
              <a:off x="159726" y="835579"/>
              <a:ext cx="1921280" cy="43957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886712" y="551687"/>
              <a:ext cx="2455164" cy="1011936"/>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154939" y="670686"/>
            <a:ext cx="3883025" cy="574040"/>
          </a:xfrm>
          <a:prstGeom prst="rect">
            <a:avLst/>
          </a:prstGeom>
        </p:spPr>
        <p:txBody>
          <a:bodyPr vert="horz" wrap="square" lIns="0" tIns="12700" rIns="0" bIns="0" rtlCol="0">
            <a:spAutoFit/>
          </a:bodyPr>
          <a:lstStyle/>
          <a:p>
            <a:pPr marL="12700">
              <a:lnSpc>
                <a:spcPct val="100000"/>
              </a:lnSpc>
              <a:spcBef>
                <a:spcPts val="100"/>
              </a:spcBef>
            </a:pPr>
            <a:r>
              <a:rPr sz="3600" i="1" spc="-5" dirty="0">
                <a:solidFill>
                  <a:srgbClr val="FF0000"/>
                </a:solidFill>
                <a:latin typeface="Times New Roman"/>
                <a:cs typeface="Times New Roman"/>
              </a:rPr>
              <a:t>Datagram</a:t>
            </a:r>
            <a:r>
              <a:rPr sz="3600" i="1" spc="-150" dirty="0">
                <a:solidFill>
                  <a:srgbClr val="FF0000"/>
                </a:solidFill>
                <a:latin typeface="Times New Roman"/>
                <a:cs typeface="Times New Roman"/>
              </a:rPr>
              <a:t> </a:t>
            </a:r>
            <a:r>
              <a:rPr sz="3600" i="1" spc="-5" dirty="0">
                <a:solidFill>
                  <a:srgbClr val="FF0000"/>
                </a:solidFill>
                <a:latin typeface="Times New Roman"/>
                <a:cs typeface="Times New Roman"/>
              </a:rPr>
              <a:t>Approach</a:t>
            </a:r>
            <a:endParaRPr sz="3600" dirty="0">
              <a:latin typeface="Times New Roman"/>
              <a:cs typeface="Times New Roman"/>
            </a:endParaRPr>
          </a:p>
        </p:txBody>
      </p:sp>
      <p:sp>
        <p:nvSpPr>
          <p:cNvPr id="6" name="object 6"/>
          <p:cNvSpPr/>
          <p:nvPr/>
        </p:nvSpPr>
        <p:spPr>
          <a:xfrm>
            <a:off x="304800" y="1371600"/>
            <a:ext cx="7924800" cy="4832985"/>
          </a:xfrm>
          <a:custGeom>
            <a:avLst/>
            <a:gdLst/>
            <a:ahLst/>
            <a:cxnLst/>
            <a:rect l="l" t="t" r="r" b="b"/>
            <a:pathLst>
              <a:path w="7924800" h="4832985">
                <a:moveTo>
                  <a:pt x="7924800" y="0"/>
                </a:moveTo>
                <a:lnTo>
                  <a:pt x="0" y="0"/>
                </a:lnTo>
                <a:lnTo>
                  <a:pt x="0" y="4832604"/>
                </a:lnTo>
                <a:lnTo>
                  <a:pt x="7924800" y="4832604"/>
                </a:lnTo>
                <a:lnTo>
                  <a:pt x="7924800" y="0"/>
                </a:lnTo>
                <a:close/>
              </a:path>
            </a:pathLst>
          </a:custGeom>
          <a:solidFill>
            <a:srgbClr val="FFFFFF"/>
          </a:solidFill>
        </p:spPr>
        <p:txBody>
          <a:bodyPr wrap="square" lIns="0" tIns="0" rIns="0" bIns="0" rtlCol="0"/>
          <a:lstStyle/>
          <a:p>
            <a:endParaRPr/>
          </a:p>
        </p:txBody>
      </p:sp>
      <p:sp>
        <p:nvSpPr>
          <p:cNvPr id="7" name="object 7"/>
          <p:cNvSpPr txBox="1"/>
          <p:nvPr/>
        </p:nvSpPr>
        <p:spPr>
          <a:xfrm>
            <a:off x="383540" y="1392377"/>
            <a:ext cx="7769225" cy="4720590"/>
          </a:xfrm>
          <a:prstGeom prst="rect">
            <a:avLst/>
          </a:prstGeom>
        </p:spPr>
        <p:txBody>
          <a:bodyPr vert="horz" wrap="square" lIns="0" tIns="12065" rIns="0" bIns="0" rtlCol="0">
            <a:spAutoFit/>
          </a:bodyPr>
          <a:lstStyle/>
          <a:p>
            <a:pPr marL="469900" marR="5715" indent="-457200" algn="just">
              <a:lnSpc>
                <a:spcPct val="100000"/>
              </a:lnSpc>
              <a:spcBef>
                <a:spcPts val="95"/>
              </a:spcBef>
              <a:buFont typeface="Times New Roman"/>
              <a:buChar char="-"/>
              <a:tabLst>
                <a:tab pos="469900" algn="l"/>
              </a:tabLst>
            </a:pPr>
            <a:r>
              <a:rPr sz="2800" b="1" i="1" spc="-5" dirty="0">
                <a:latin typeface="Times New Roman"/>
                <a:cs typeface="Times New Roman"/>
              </a:rPr>
              <a:t>The network layer was designed to </a:t>
            </a:r>
            <a:r>
              <a:rPr sz="2800" b="1" i="1" dirty="0">
                <a:latin typeface="Times New Roman"/>
                <a:cs typeface="Times New Roman"/>
              </a:rPr>
              <a:t>provide </a:t>
            </a:r>
            <a:r>
              <a:rPr sz="2800" b="1" i="1" spc="-5" dirty="0">
                <a:latin typeface="Times New Roman"/>
                <a:cs typeface="Times New Roman"/>
              </a:rPr>
              <a:t>a  connectionless </a:t>
            </a:r>
            <a:r>
              <a:rPr sz="2800" b="1" i="1" spc="-10" dirty="0">
                <a:latin typeface="Times New Roman"/>
                <a:cs typeface="Times New Roman"/>
              </a:rPr>
              <a:t>service </a:t>
            </a:r>
            <a:r>
              <a:rPr sz="2800" b="1" i="1" spc="-5" dirty="0">
                <a:latin typeface="Times New Roman"/>
                <a:cs typeface="Times New Roman"/>
              </a:rPr>
              <a:t>in which the network-layer  protocol treats </a:t>
            </a:r>
            <a:r>
              <a:rPr sz="2800" b="1" i="1" spc="-10" dirty="0">
                <a:latin typeface="Times New Roman"/>
                <a:cs typeface="Times New Roman"/>
              </a:rPr>
              <a:t>each </a:t>
            </a:r>
            <a:r>
              <a:rPr sz="2800" b="1" i="1" spc="-5" dirty="0">
                <a:latin typeface="Times New Roman"/>
                <a:cs typeface="Times New Roman"/>
              </a:rPr>
              <a:t>packet </a:t>
            </a:r>
            <a:r>
              <a:rPr sz="2800" b="1" i="1" spc="-15" dirty="0">
                <a:latin typeface="Times New Roman"/>
                <a:cs typeface="Times New Roman"/>
              </a:rPr>
              <a:t>independently, </a:t>
            </a:r>
            <a:r>
              <a:rPr sz="2800" b="1" i="1" spc="-5" dirty="0">
                <a:latin typeface="Times New Roman"/>
                <a:cs typeface="Times New Roman"/>
              </a:rPr>
              <a:t>with  each </a:t>
            </a:r>
            <a:r>
              <a:rPr sz="2800" b="1" i="1" dirty="0">
                <a:latin typeface="Times New Roman"/>
                <a:cs typeface="Times New Roman"/>
              </a:rPr>
              <a:t>packet having </a:t>
            </a:r>
            <a:r>
              <a:rPr sz="2800" b="1" i="1" spc="-5" dirty="0">
                <a:latin typeface="Times New Roman"/>
                <a:cs typeface="Times New Roman"/>
              </a:rPr>
              <a:t>no relationship to </a:t>
            </a:r>
            <a:r>
              <a:rPr sz="2800" b="1" i="1" dirty="0">
                <a:latin typeface="Times New Roman"/>
                <a:cs typeface="Times New Roman"/>
              </a:rPr>
              <a:t>any other  </a:t>
            </a:r>
            <a:r>
              <a:rPr sz="2800" b="1" i="1" spc="-5" dirty="0">
                <a:latin typeface="Times New Roman"/>
                <a:cs typeface="Times New Roman"/>
              </a:rPr>
              <a:t>packet.</a:t>
            </a:r>
            <a:endParaRPr sz="2800" dirty="0">
              <a:latin typeface="Times New Roman"/>
              <a:cs typeface="Times New Roman"/>
            </a:endParaRPr>
          </a:p>
          <a:p>
            <a:pPr marL="469900" marR="5080" indent="-457200" algn="just">
              <a:lnSpc>
                <a:spcPct val="100000"/>
              </a:lnSpc>
              <a:spcBef>
                <a:spcPts val="5"/>
              </a:spcBef>
              <a:buFont typeface="Times New Roman"/>
              <a:buChar char="-"/>
              <a:tabLst>
                <a:tab pos="469900" algn="l"/>
              </a:tabLst>
            </a:pPr>
            <a:r>
              <a:rPr sz="2800" b="1" i="1" spc="-5" dirty="0">
                <a:latin typeface="Times New Roman"/>
                <a:cs typeface="Times New Roman"/>
              </a:rPr>
              <a:t>The idea was </a:t>
            </a:r>
            <a:r>
              <a:rPr sz="2800" b="1" i="1" dirty="0">
                <a:latin typeface="Times New Roman"/>
                <a:cs typeface="Times New Roman"/>
              </a:rPr>
              <a:t>that </a:t>
            </a:r>
            <a:r>
              <a:rPr sz="2800" b="1" i="1" spc="-5" dirty="0">
                <a:latin typeface="Times New Roman"/>
                <a:cs typeface="Times New Roman"/>
              </a:rPr>
              <a:t>the </a:t>
            </a:r>
            <a:r>
              <a:rPr sz="2800" b="1" i="1" dirty="0">
                <a:latin typeface="Times New Roman"/>
                <a:cs typeface="Times New Roman"/>
              </a:rPr>
              <a:t>network </a:t>
            </a:r>
            <a:r>
              <a:rPr sz="2800" b="1" i="1" spc="-10" dirty="0">
                <a:latin typeface="Times New Roman"/>
                <a:cs typeface="Times New Roman"/>
              </a:rPr>
              <a:t>layer </a:t>
            </a:r>
            <a:r>
              <a:rPr sz="2800" b="1" i="1" spc="-5" dirty="0">
                <a:latin typeface="Times New Roman"/>
                <a:cs typeface="Times New Roman"/>
              </a:rPr>
              <a:t>is only  responsible </a:t>
            </a:r>
            <a:r>
              <a:rPr sz="2800" b="1" i="1" dirty="0">
                <a:latin typeface="Times New Roman"/>
                <a:cs typeface="Times New Roman"/>
              </a:rPr>
              <a:t>for </a:t>
            </a:r>
            <a:r>
              <a:rPr sz="2800" b="1" i="1" spc="-5" dirty="0">
                <a:latin typeface="Times New Roman"/>
                <a:cs typeface="Times New Roman"/>
              </a:rPr>
              <a:t>delivery </a:t>
            </a:r>
            <a:r>
              <a:rPr sz="2800" b="1" i="1" dirty="0">
                <a:latin typeface="Times New Roman"/>
                <a:cs typeface="Times New Roman"/>
              </a:rPr>
              <a:t>of </a:t>
            </a:r>
            <a:r>
              <a:rPr sz="2800" b="1" i="1" spc="-5" dirty="0">
                <a:latin typeface="Times New Roman"/>
                <a:cs typeface="Times New Roman"/>
              </a:rPr>
              <a:t>packets from the  </a:t>
            </a:r>
            <a:r>
              <a:rPr sz="2800" b="1" i="1" dirty="0">
                <a:latin typeface="Times New Roman"/>
                <a:cs typeface="Times New Roman"/>
              </a:rPr>
              <a:t>source </a:t>
            </a:r>
            <a:r>
              <a:rPr sz="2800" b="1" i="1" spc="-5" dirty="0">
                <a:latin typeface="Times New Roman"/>
                <a:cs typeface="Times New Roman"/>
              </a:rPr>
              <a:t>to the</a:t>
            </a:r>
            <a:r>
              <a:rPr sz="2800" b="1" i="1" spc="-15" dirty="0">
                <a:latin typeface="Times New Roman"/>
                <a:cs typeface="Times New Roman"/>
              </a:rPr>
              <a:t> </a:t>
            </a:r>
            <a:r>
              <a:rPr sz="2800" b="1" i="1" dirty="0">
                <a:latin typeface="Times New Roman"/>
                <a:cs typeface="Times New Roman"/>
              </a:rPr>
              <a:t>destination.</a:t>
            </a:r>
            <a:endParaRPr sz="2800" dirty="0">
              <a:latin typeface="Times New Roman"/>
              <a:cs typeface="Times New Roman"/>
            </a:endParaRPr>
          </a:p>
          <a:p>
            <a:pPr marL="469900" marR="5080" indent="-457200" algn="just">
              <a:lnSpc>
                <a:spcPct val="100000"/>
              </a:lnSpc>
              <a:spcBef>
                <a:spcPts val="5"/>
              </a:spcBef>
              <a:buFont typeface="Times New Roman"/>
              <a:buChar char="-"/>
              <a:tabLst>
                <a:tab pos="469900" algn="l"/>
              </a:tabLst>
            </a:pPr>
            <a:r>
              <a:rPr sz="2800" b="1" i="1" dirty="0">
                <a:latin typeface="Times New Roman"/>
                <a:cs typeface="Times New Roman"/>
              </a:rPr>
              <a:t>In </a:t>
            </a:r>
            <a:r>
              <a:rPr sz="2800" b="1" i="1" spc="-5" dirty="0">
                <a:latin typeface="Times New Roman"/>
                <a:cs typeface="Times New Roman"/>
              </a:rPr>
              <a:t>this approach, the packets in a message may  </a:t>
            </a:r>
            <a:r>
              <a:rPr sz="2800" b="1" i="1" dirty="0">
                <a:latin typeface="Times New Roman"/>
                <a:cs typeface="Times New Roman"/>
              </a:rPr>
              <a:t>or </a:t>
            </a:r>
            <a:r>
              <a:rPr sz="2800" b="1" i="1" spc="-5" dirty="0">
                <a:latin typeface="Times New Roman"/>
                <a:cs typeface="Times New Roman"/>
              </a:rPr>
              <a:t>may </a:t>
            </a:r>
            <a:r>
              <a:rPr sz="2800" b="1" i="1" dirty="0">
                <a:latin typeface="Times New Roman"/>
                <a:cs typeface="Times New Roman"/>
              </a:rPr>
              <a:t>not </a:t>
            </a:r>
            <a:r>
              <a:rPr sz="2800" b="1" i="1" spc="-5" dirty="0">
                <a:latin typeface="Times New Roman"/>
                <a:cs typeface="Times New Roman"/>
              </a:rPr>
              <a:t>travel the same path to their  </a:t>
            </a:r>
            <a:r>
              <a:rPr sz="2800" b="1" i="1" dirty="0">
                <a:latin typeface="Times New Roman"/>
                <a:cs typeface="Times New Roman"/>
              </a:rPr>
              <a:t>destination.</a:t>
            </a:r>
            <a:endParaRPr sz="2800" dirty="0">
              <a:latin typeface="Times New Roman"/>
              <a:cs typeface="Times New Roman"/>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7</a:t>
            </a:fld>
            <a:endParaRPr spc="-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939" y="710311"/>
            <a:ext cx="5212080" cy="330835"/>
          </a:xfrm>
          <a:prstGeom prst="rect">
            <a:avLst/>
          </a:prstGeom>
        </p:spPr>
        <p:txBody>
          <a:bodyPr vert="horz" wrap="square" lIns="0" tIns="13335" rIns="0" bIns="0" rtlCol="0">
            <a:spAutoFit/>
          </a:bodyPr>
          <a:lstStyle/>
          <a:p>
            <a:pPr marL="12700">
              <a:lnSpc>
                <a:spcPct val="100000"/>
              </a:lnSpc>
              <a:spcBef>
                <a:spcPts val="105"/>
              </a:spcBef>
            </a:pPr>
            <a:r>
              <a:rPr i="1" dirty="0">
                <a:solidFill>
                  <a:srgbClr val="000000"/>
                </a:solidFill>
                <a:latin typeface="Arial"/>
                <a:cs typeface="Arial"/>
              </a:rPr>
              <a:t>A connectionless packet-switched</a:t>
            </a:r>
            <a:r>
              <a:rPr i="1" spc="-195" dirty="0">
                <a:solidFill>
                  <a:srgbClr val="000000"/>
                </a:solidFill>
                <a:latin typeface="Arial"/>
                <a:cs typeface="Arial"/>
              </a:rPr>
              <a:t> </a:t>
            </a:r>
            <a:r>
              <a:rPr i="1" dirty="0">
                <a:solidFill>
                  <a:srgbClr val="000000"/>
                </a:solidFill>
                <a:latin typeface="Arial"/>
                <a:cs typeface="Arial"/>
              </a:rPr>
              <a:t>network</a:t>
            </a:r>
          </a:p>
        </p:txBody>
      </p:sp>
      <p:sp>
        <p:nvSpPr>
          <p:cNvPr id="3" name="object 3"/>
          <p:cNvSpPr/>
          <p:nvPr/>
        </p:nvSpPr>
        <p:spPr>
          <a:xfrm>
            <a:off x="414527" y="1729739"/>
            <a:ext cx="8272272" cy="3317842"/>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8</a:t>
            </a:fld>
            <a:endParaRPr spc="-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05087" y="551687"/>
            <a:ext cx="5001895" cy="1012190"/>
            <a:chOff x="305087" y="551687"/>
            <a:chExt cx="5001895" cy="1012190"/>
          </a:xfrm>
        </p:grpSpPr>
        <p:sp>
          <p:nvSpPr>
            <p:cNvPr id="3" name="object 3"/>
            <p:cNvSpPr/>
            <p:nvPr/>
          </p:nvSpPr>
          <p:spPr>
            <a:xfrm>
              <a:off x="305087" y="826421"/>
              <a:ext cx="1311422" cy="35715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80159" y="551687"/>
              <a:ext cx="752855" cy="101193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432559" y="551687"/>
              <a:ext cx="2019300" cy="101193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851403" y="551687"/>
              <a:ext cx="2455164" cy="1011936"/>
            </a:xfrm>
            <a:prstGeom prst="rect">
              <a:avLst/>
            </a:prstGeom>
            <a:blipFill>
              <a:blip r:embed="rId5"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231140" y="670686"/>
            <a:ext cx="4772025" cy="574040"/>
          </a:xfrm>
          <a:prstGeom prst="rect">
            <a:avLst/>
          </a:prstGeom>
        </p:spPr>
        <p:txBody>
          <a:bodyPr vert="horz" wrap="square" lIns="0" tIns="12700" rIns="0" bIns="0" rtlCol="0">
            <a:spAutoFit/>
          </a:bodyPr>
          <a:lstStyle/>
          <a:p>
            <a:pPr marL="12700">
              <a:lnSpc>
                <a:spcPct val="100000"/>
              </a:lnSpc>
              <a:spcBef>
                <a:spcPts val="100"/>
              </a:spcBef>
            </a:pPr>
            <a:r>
              <a:rPr sz="3600" i="1" spc="-15" dirty="0">
                <a:solidFill>
                  <a:srgbClr val="FF0000"/>
                </a:solidFill>
                <a:latin typeface="Times New Roman"/>
                <a:cs typeface="Times New Roman"/>
              </a:rPr>
              <a:t>Virtual-Circuit</a:t>
            </a:r>
            <a:r>
              <a:rPr sz="3600" i="1" spc="-215" dirty="0">
                <a:solidFill>
                  <a:srgbClr val="FF0000"/>
                </a:solidFill>
                <a:latin typeface="Times New Roman"/>
                <a:cs typeface="Times New Roman"/>
              </a:rPr>
              <a:t> </a:t>
            </a:r>
            <a:r>
              <a:rPr sz="3600" i="1" dirty="0">
                <a:solidFill>
                  <a:srgbClr val="FF0000"/>
                </a:solidFill>
                <a:latin typeface="Times New Roman"/>
                <a:cs typeface="Times New Roman"/>
              </a:rPr>
              <a:t>Approach</a:t>
            </a:r>
            <a:endParaRPr sz="3600">
              <a:latin typeface="Times New Roman"/>
              <a:cs typeface="Times New Roman"/>
            </a:endParaRPr>
          </a:p>
        </p:txBody>
      </p:sp>
      <p:sp>
        <p:nvSpPr>
          <p:cNvPr id="8" name="object 8"/>
          <p:cNvSpPr/>
          <p:nvPr/>
        </p:nvSpPr>
        <p:spPr>
          <a:xfrm>
            <a:off x="381000" y="1293875"/>
            <a:ext cx="7924800" cy="5262880"/>
          </a:xfrm>
          <a:custGeom>
            <a:avLst/>
            <a:gdLst/>
            <a:ahLst/>
            <a:cxnLst/>
            <a:rect l="l" t="t" r="r" b="b"/>
            <a:pathLst>
              <a:path w="7924800" h="5262880">
                <a:moveTo>
                  <a:pt x="7924800" y="0"/>
                </a:moveTo>
                <a:lnTo>
                  <a:pt x="0" y="0"/>
                </a:lnTo>
                <a:lnTo>
                  <a:pt x="0" y="5262372"/>
                </a:lnTo>
                <a:lnTo>
                  <a:pt x="7924800" y="5262372"/>
                </a:lnTo>
                <a:lnTo>
                  <a:pt x="7924800" y="0"/>
                </a:lnTo>
                <a:close/>
              </a:path>
            </a:pathLst>
          </a:custGeom>
          <a:solidFill>
            <a:srgbClr val="FFFFFF"/>
          </a:solidFill>
        </p:spPr>
        <p:txBody>
          <a:bodyPr wrap="square" lIns="0" tIns="0" rIns="0" bIns="0" rtlCol="0"/>
          <a:lstStyle/>
          <a:p>
            <a:endParaRPr/>
          </a:p>
        </p:txBody>
      </p:sp>
      <p:sp>
        <p:nvSpPr>
          <p:cNvPr id="9" name="object 9"/>
          <p:cNvSpPr txBox="1"/>
          <p:nvPr/>
        </p:nvSpPr>
        <p:spPr>
          <a:xfrm>
            <a:off x="459740" y="1314958"/>
            <a:ext cx="7768590" cy="5147310"/>
          </a:xfrm>
          <a:prstGeom prst="rect">
            <a:avLst/>
          </a:prstGeom>
        </p:spPr>
        <p:txBody>
          <a:bodyPr vert="horz" wrap="square" lIns="0" tIns="12065" rIns="0" bIns="0" rtlCol="0">
            <a:spAutoFit/>
          </a:bodyPr>
          <a:lstStyle/>
          <a:p>
            <a:pPr marL="469900" marR="5715" indent="-457834" algn="just">
              <a:lnSpc>
                <a:spcPct val="100000"/>
              </a:lnSpc>
              <a:spcBef>
                <a:spcPts val="95"/>
              </a:spcBef>
              <a:buFont typeface="Times New Roman"/>
              <a:buChar char="-"/>
              <a:tabLst>
                <a:tab pos="470534" algn="l"/>
              </a:tabLst>
            </a:pPr>
            <a:r>
              <a:rPr sz="2800" b="1" i="1" spc="-5" dirty="0">
                <a:latin typeface="Times New Roman"/>
                <a:cs typeface="Times New Roman"/>
              </a:rPr>
              <a:t>There is a relationship </a:t>
            </a:r>
            <a:r>
              <a:rPr sz="2800" b="1" i="1" spc="-10" dirty="0">
                <a:latin typeface="Times New Roman"/>
                <a:cs typeface="Times New Roman"/>
              </a:rPr>
              <a:t>between </a:t>
            </a:r>
            <a:r>
              <a:rPr sz="2800" b="1" i="1" dirty="0">
                <a:latin typeface="Times New Roman"/>
                <a:cs typeface="Times New Roman"/>
              </a:rPr>
              <a:t>all </a:t>
            </a:r>
            <a:r>
              <a:rPr sz="2800" b="1" i="1" spc="-5" dirty="0">
                <a:latin typeface="Times New Roman"/>
                <a:cs typeface="Times New Roman"/>
              </a:rPr>
              <a:t>packets  belonging to a</a:t>
            </a:r>
            <a:r>
              <a:rPr sz="2800" b="1" i="1" dirty="0">
                <a:latin typeface="Times New Roman"/>
                <a:cs typeface="Times New Roman"/>
              </a:rPr>
              <a:t> </a:t>
            </a:r>
            <a:r>
              <a:rPr sz="2800" b="1" i="1" spc="-5" dirty="0">
                <a:latin typeface="Times New Roman"/>
                <a:cs typeface="Times New Roman"/>
              </a:rPr>
              <a:t>message.</a:t>
            </a:r>
            <a:endParaRPr sz="2800">
              <a:latin typeface="Times New Roman"/>
              <a:cs typeface="Times New Roman"/>
            </a:endParaRPr>
          </a:p>
          <a:p>
            <a:pPr marL="469900" marR="5715" indent="-457834" algn="just">
              <a:lnSpc>
                <a:spcPct val="100000"/>
              </a:lnSpc>
              <a:spcBef>
                <a:spcPts val="5"/>
              </a:spcBef>
              <a:buFont typeface="Times New Roman"/>
              <a:buChar char="-"/>
              <a:tabLst>
                <a:tab pos="470534" algn="l"/>
              </a:tabLst>
            </a:pPr>
            <a:r>
              <a:rPr sz="2800" b="1" i="1" spc="-5" dirty="0">
                <a:latin typeface="Times New Roman"/>
                <a:cs typeface="Times New Roman"/>
              </a:rPr>
              <a:t>Before </a:t>
            </a:r>
            <a:r>
              <a:rPr sz="2800" b="1" i="1" dirty="0">
                <a:latin typeface="Times New Roman"/>
                <a:cs typeface="Times New Roman"/>
              </a:rPr>
              <a:t>all </a:t>
            </a:r>
            <a:r>
              <a:rPr sz="2800" b="1" i="1" spc="-5" dirty="0">
                <a:latin typeface="Times New Roman"/>
                <a:cs typeface="Times New Roman"/>
              </a:rPr>
              <a:t>datagrams in a message can </a:t>
            </a:r>
            <a:r>
              <a:rPr sz="2800" b="1" i="1" dirty="0">
                <a:latin typeface="Times New Roman"/>
                <a:cs typeface="Times New Roman"/>
              </a:rPr>
              <a:t>be </a:t>
            </a:r>
            <a:r>
              <a:rPr sz="2800" b="1" i="1" spc="-5" dirty="0">
                <a:latin typeface="Times New Roman"/>
                <a:cs typeface="Times New Roman"/>
              </a:rPr>
              <a:t>sent, a  virtual connection should </a:t>
            </a:r>
            <a:r>
              <a:rPr sz="2800" b="1" i="1" dirty="0">
                <a:latin typeface="Times New Roman"/>
                <a:cs typeface="Times New Roman"/>
              </a:rPr>
              <a:t>be </a:t>
            </a:r>
            <a:r>
              <a:rPr sz="2800" b="1" i="1" spc="-5" dirty="0">
                <a:latin typeface="Times New Roman"/>
                <a:cs typeface="Times New Roman"/>
              </a:rPr>
              <a:t>set </a:t>
            </a:r>
            <a:r>
              <a:rPr sz="2800" b="1" i="1" dirty="0">
                <a:latin typeface="Times New Roman"/>
                <a:cs typeface="Times New Roman"/>
              </a:rPr>
              <a:t>up </a:t>
            </a:r>
            <a:r>
              <a:rPr sz="2800" b="1" i="1" spc="-5" dirty="0">
                <a:latin typeface="Times New Roman"/>
                <a:cs typeface="Times New Roman"/>
              </a:rPr>
              <a:t>to define the  path for the </a:t>
            </a:r>
            <a:r>
              <a:rPr sz="2800" b="1" i="1" dirty="0">
                <a:latin typeface="Times New Roman"/>
                <a:cs typeface="Times New Roman"/>
              </a:rPr>
              <a:t>datagrams.</a:t>
            </a:r>
            <a:endParaRPr sz="2800">
              <a:latin typeface="Times New Roman"/>
              <a:cs typeface="Times New Roman"/>
            </a:endParaRPr>
          </a:p>
          <a:p>
            <a:pPr marL="469900" marR="6985" indent="-457834" algn="just">
              <a:lnSpc>
                <a:spcPct val="100000"/>
              </a:lnSpc>
              <a:buFont typeface="Times New Roman"/>
              <a:buChar char="-"/>
              <a:tabLst>
                <a:tab pos="470534" algn="l"/>
              </a:tabLst>
            </a:pPr>
            <a:r>
              <a:rPr sz="2800" b="1" i="1" spc="-5" dirty="0">
                <a:latin typeface="Times New Roman"/>
                <a:cs typeface="Times New Roman"/>
              </a:rPr>
              <a:t>After connection setup, the datagrams can </a:t>
            </a:r>
            <a:r>
              <a:rPr sz="2800" b="1" i="1" dirty="0">
                <a:latin typeface="Times New Roman"/>
                <a:cs typeface="Times New Roman"/>
              </a:rPr>
              <a:t>all  follow </a:t>
            </a:r>
            <a:r>
              <a:rPr sz="2800" b="1" i="1" spc="-5" dirty="0">
                <a:latin typeface="Times New Roman"/>
                <a:cs typeface="Times New Roman"/>
              </a:rPr>
              <a:t>the same</a:t>
            </a:r>
            <a:r>
              <a:rPr sz="2800" b="1" i="1" spc="-30" dirty="0">
                <a:latin typeface="Times New Roman"/>
                <a:cs typeface="Times New Roman"/>
              </a:rPr>
              <a:t> </a:t>
            </a:r>
            <a:r>
              <a:rPr sz="2800" b="1" i="1" dirty="0">
                <a:latin typeface="Times New Roman"/>
                <a:cs typeface="Times New Roman"/>
              </a:rPr>
              <a:t>path.</a:t>
            </a:r>
            <a:endParaRPr sz="2800">
              <a:latin typeface="Times New Roman"/>
              <a:cs typeface="Times New Roman"/>
            </a:endParaRPr>
          </a:p>
          <a:p>
            <a:pPr marL="469900" marR="5080" indent="-457834" algn="just">
              <a:lnSpc>
                <a:spcPct val="100000"/>
              </a:lnSpc>
              <a:buFont typeface="Times New Roman"/>
              <a:buChar char="-"/>
              <a:tabLst>
                <a:tab pos="470534" algn="l"/>
              </a:tabLst>
            </a:pPr>
            <a:r>
              <a:rPr sz="2800" b="1" i="1" spc="-5" dirty="0">
                <a:latin typeface="Times New Roman"/>
                <a:cs typeface="Times New Roman"/>
              </a:rPr>
              <a:t>In this type </a:t>
            </a:r>
            <a:r>
              <a:rPr sz="2800" b="1" i="1" dirty="0">
                <a:latin typeface="Times New Roman"/>
                <a:cs typeface="Times New Roman"/>
              </a:rPr>
              <a:t>of </a:t>
            </a:r>
            <a:r>
              <a:rPr sz="2800" b="1" i="1" spc="-5" dirty="0">
                <a:latin typeface="Times New Roman"/>
                <a:cs typeface="Times New Roman"/>
              </a:rPr>
              <a:t>service, </a:t>
            </a:r>
            <a:r>
              <a:rPr sz="2800" b="1" i="1" dirty="0">
                <a:latin typeface="Times New Roman"/>
                <a:cs typeface="Times New Roman"/>
              </a:rPr>
              <a:t>not only </a:t>
            </a:r>
            <a:r>
              <a:rPr sz="2800" b="1" i="1" spc="-5" dirty="0">
                <a:latin typeface="Times New Roman"/>
                <a:cs typeface="Times New Roman"/>
              </a:rPr>
              <a:t>must the packet  contain the </a:t>
            </a:r>
            <a:r>
              <a:rPr sz="2800" b="1" i="1" dirty="0">
                <a:solidFill>
                  <a:srgbClr val="FF0000"/>
                </a:solidFill>
                <a:latin typeface="Times New Roman"/>
                <a:cs typeface="Times New Roman"/>
              </a:rPr>
              <a:t>source and </a:t>
            </a:r>
            <a:r>
              <a:rPr sz="2800" b="1" i="1" spc="-5" dirty="0">
                <a:solidFill>
                  <a:srgbClr val="FF0000"/>
                </a:solidFill>
                <a:latin typeface="Times New Roman"/>
                <a:cs typeface="Times New Roman"/>
              </a:rPr>
              <a:t>destination addresses</a:t>
            </a:r>
            <a:r>
              <a:rPr sz="2800" b="1" i="1" spc="-5" dirty="0">
                <a:latin typeface="Times New Roman"/>
                <a:cs typeface="Times New Roman"/>
              </a:rPr>
              <a:t>, it  must </a:t>
            </a:r>
            <a:r>
              <a:rPr sz="2800" b="1" i="1" dirty="0">
                <a:latin typeface="Times New Roman"/>
                <a:cs typeface="Times New Roman"/>
              </a:rPr>
              <a:t>also </a:t>
            </a:r>
            <a:r>
              <a:rPr sz="2800" b="1" i="1" spc="-5" dirty="0">
                <a:latin typeface="Times New Roman"/>
                <a:cs typeface="Times New Roman"/>
              </a:rPr>
              <a:t>contain </a:t>
            </a:r>
            <a:r>
              <a:rPr sz="2800" b="1" i="1" spc="-5" dirty="0">
                <a:solidFill>
                  <a:srgbClr val="FF0000"/>
                </a:solidFill>
                <a:latin typeface="Times New Roman"/>
                <a:cs typeface="Times New Roman"/>
              </a:rPr>
              <a:t>a </a:t>
            </a:r>
            <a:r>
              <a:rPr sz="2800" b="1" i="1" dirty="0">
                <a:solidFill>
                  <a:srgbClr val="FF0000"/>
                </a:solidFill>
                <a:latin typeface="Times New Roman"/>
                <a:cs typeface="Times New Roman"/>
              </a:rPr>
              <a:t>flow </a:t>
            </a:r>
            <a:r>
              <a:rPr sz="2800" b="1" i="1" spc="-5" dirty="0">
                <a:solidFill>
                  <a:srgbClr val="FF0000"/>
                </a:solidFill>
                <a:latin typeface="Times New Roman"/>
                <a:cs typeface="Times New Roman"/>
              </a:rPr>
              <a:t>label</a:t>
            </a:r>
            <a:r>
              <a:rPr sz="2800" b="1" i="1" spc="-5" dirty="0">
                <a:latin typeface="Times New Roman"/>
                <a:cs typeface="Times New Roman"/>
              </a:rPr>
              <a:t>, a </a:t>
            </a:r>
            <a:r>
              <a:rPr sz="2800" b="1" i="1" dirty="0">
                <a:latin typeface="Times New Roman"/>
                <a:cs typeface="Times New Roman"/>
              </a:rPr>
              <a:t>virtual </a:t>
            </a:r>
            <a:r>
              <a:rPr sz="2800" b="1" i="1" spc="-10" dirty="0">
                <a:latin typeface="Times New Roman"/>
                <a:cs typeface="Times New Roman"/>
              </a:rPr>
              <a:t>circuit  </a:t>
            </a:r>
            <a:r>
              <a:rPr sz="2800" b="1" i="1" spc="-5" dirty="0">
                <a:latin typeface="Times New Roman"/>
                <a:cs typeface="Times New Roman"/>
              </a:rPr>
              <a:t>identifier </a:t>
            </a:r>
            <a:r>
              <a:rPr sz="2800" b="1" i="1" dirty="0">
                <a:latin typeface="Times New Roman"/>
                <a:cs typeface="Times New Roman"/>
              </a:rPr>
              <a:t>that </a:t>
            </a:r>
            <a:r>
              <a:rPr sz="2800" b="1" i="1" spc="-5" dirty="0">
                <a:latin typeface="Times New Roman"/>
                <a:cs typeface="Times New Roman"/>
              </a:rPr>
              <a:t>defines the virtual path </a:t>
            </a:r>
            <a:r>
              <a:rPr sz="2800" b="1" i="1" spc="-10" dirty="0">
                <a:latin typeface="Times New Roman"/>
                <a:cs typeface="Times New Roman"/>
              </a:rPr>
              <a:t>the </a:t>
            </a:r>
            <a:r>
              <a:rPr sz="2800" b="1" i="1" spc="-5" dirty="0">
                <a:latin typeface="Times New Roman"/>
                <a:cs typeface="Times New Roman"/>
              </a:rPr>
              <a:t>packet  should</a:t>
            </a:r>
            <a:r>
              <a:rPr sz="2800" b="1" i="1" spc="-10" dirty="0">
                <a:latin typeface="Times New Roman"/>
                <a:cs typeface="Times New Roman"/>
              </a:rPr>
              <a:t> </a:t>
            </a:r>
            <a:r>
              <a:rPr sz="2800" b="1" i="1" spc="-20" dirty="0">
                <a:latin typeface="Times New Roman"/>
                <a:cs typeface="Times New Roman"/>
              </a:rPr>
              <a:t>follow.</a:t>
            </a:r>
            <a:endParaRPr sz="2800">
              <a:latin typeface="Times New Roman"/>
              <a:cs typeface="Times New Roman"/>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700">
              <a:lnSpc>
                <a:spcPts val="1425"/>
              </a:lnSpc>
            </a:pPr>
            <a:r>
              <a:rPr spc="-5" dirty="0"/>
              <a:t>18.</a:t>
            </a:r>
            <a:fld id="{81D60167-4931-47E6-BA6A-407CBD079E47}" type="slidenum">
              <a:rPr spc="-5" dirty="0"/>
              <a:t>9</a:t>
            </a:fld>
            <a:endParaRPr spc="-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357</TotalTime>
  <Words>1812</Words>
  <Application>Microsoft Office PowerPoint</Application>
  <PresentationFormat>On-screen Show (4:3)</PresentationFormat>
  <Paragraphs>324</Paragraphs>
  <Slides>68</Slides>
  <Notes>12</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68</vt:i4>
      </vt:variant>
    </vt:vector>
  </HeadingPairs>
  <TitlesOfParts>
    <vt:vector size="83" baseType="lpstr">
      <vt:lpstr>ＭＳ Ｐゴシック</vt:lpstr>
      <vt:lpstr>ＭＳ Ｐゴシック</vt:lpstr>
      <vt:lpstr>Arial</vt:lpstr>
      <vt:lpstr>Calibri</vt:lpstr>
      <vt:lpstr>Courier New</vt:lpstr>
      <vt:lpstr>Symbol</vt:lpstr>
      <vt:lpstr>Tahoma</vt:lpstr>
      <vt:lpstr>Times</vt:lpstr>
      <vt:lpstr>Times New Roman</vt:lpstr>
      <vt:lpstr>urw-din</vt:lpstr>
      <vt:lpstr>Wingdings</vt:lpstr>
      <vt:lpstr>Wingdings 3</vt:lpstr>
      <vt:lpstr>Office Theme</vt:lpstr>
      <vt:lpstr>1_Office Theme</vt:lpstr>
      <vt:lpstr>VISIO</vt:lpstr>
      <vt:lpstr>PowerPoint Presentation</vt:lpstr>
      <vt:lpstr>Communication at the network layer</vt:lpstr>
      <vt:lpstr>Packetizing</vt:lpstr>
      <vt:lpstr>Routing and Forwarding</vt:lpstr>
      <vt:lpstr>Forwarding process</vt:lpstr>
      <vt:lpstr>PowerPoint Presentation</vt:lpstr>
      <vt:lpstr>Datagram Approach</vt:lpstr>
      <vt:lpstr>A connectionless packet-switched network</vt:lpstr>
      <vt:lpstr>Virtual-Circuit Approach</vt:lpstr>
      <vt:lpstr>A virtual-circuit packet-switched network</vt:lpstr>
      <vt:lpstr>PowerPoint Presentation</vt:lpstr>
      <vt:lpstr>A to B</vt:lpstr>
      <vt:lpstr>Sending acknowledgments in a virtual-circuit network</vt:lpstr>
      <vt:lpstr>Flow of one packet in an established virtual circuit</vt:lpstr>
      <vt:lpstr>NETWORK-LAYER PERFORMANCE</vt:lpstr>
      <vt:lpstr>Delay</vt:lpstr>
      <vt:lpstr>Throughput</vt:lpstr>
      <vt:lpstr>Throughput in a path with three links in a series</vt:lpstr>
      <vt:lpstr>A path through the Internet backbone</vt:lpstr>
      <vt:lpstr>Effect of throughput in shared links</vt:lpstr>
      <vt:lpstr>Packet Loss</vt:lpstr>
      <vt:lpstr>Congestion control</vt:lpstr>
      <vt:lpstr>PowerPoint Presentation</vt:lpstr>
      <vt:lpstr>IPv4 ADDRESSES</vt:lpstr>
      <vt:lpstr>Three different notations in IPv4 addressing</vt:lpstr>
      <vt:lpstr>Hierarchy in addressing</vt:lpstr>
      <vt:lpstr>Classful Addressing</vt:lpstr>
      <vt:lpstr>Occupation of the address space in classful addressing</vt:lpstr>
      <vt:lpstr>Network address</vt:lpstr>
      <vt:lpstr>PowerPoint Presentation</vt:lpstr>
      <vt:lpstr>Subnetting</vt:lpstr>
      <vt:lpstr>Basic Idea of Subnetting</vt:lpstr>
      <vt:lpstr>Typical Addressing Plan for an Organization that uses subnetting</vt:lpstr>
      <vt:lpstr>CIDR - Classless Interdomain Routing</vt:lpstr>
      <vt:lpstr>Subnet mask </vt:lpstr>
      <vt:lpstr>Advantages of Subnetting </vt:lpstr>
      <vt:lpstr>Subnetting Example:</vt:lpstr>
      <vt:lpstr>Network without subnets</vt:lpstr>
      <vt:lpstr>Same Network with Subnets</vt:lpstr>
      <vt:lpstr>Same network with different subnetmasks</vt:lpstr>
      <vt:lpstr>PowerPoint Presentation</vt:lpstr>
      <vt:lpstr>PowerPoint Presentation</vt:lpstr>
      <vt:lpstr>CIDR:  Prefix Size vs. Host Space</vt:lpstr>
      <vt:lpstr>Example</vt:lpstr>
      <vt:lpstr>ADDRESS AGGREGATION</vt:lpstr>
      <vt:lpstr>PowerPoint Presentation</vt:lpstr>
      <vt:lpstr>PowerPoint Presentation</vt:lpstr>
      <vt:lpstr>PowerPoint Presentation</vt:lpstr>
      <vt:lpstr>PowerPoint Presentation</vt:lpstr>
      <vt:lpstr>PowerPoint Presentation</vt:lpstr>
      <vt:lpstr>DHCP</vt:lpstr>
      <vt:lpstr>Operation of DHCP</vt:lpstr>
      <vt:lpstr>NAT</vt:lpstr>
      <vt:lpstr>Address translation</vt:lpstr>
      <vt:lpstr>Translation</vt:lpstr>
      <vt:lpstr>PowerPoint Presentation</vt:lpstr>
      <vt:lpstr>The IPv4 (Internet Protocol) header. </vt:lpstr>
      <vt:lpstr>The IP Protocol</vt:lpstr>
      <vt:lpstr>IPv6 - IP Version 6</vt:lpstr>
      <vt:lpstr>IPv6 Header</vt:lpstr>
      <vt:lpstr>Notation of IPv6 addresses</vt:lpstr>
      <vt:lpstr>Extension Headers</vt:lpstr>
      <vt:lpstr>Extension Headers (2)</vt:lpstr>
      <vt:lpstr>Extension Headers (3)</vt:lpstr>
      <vt:lpstr>PowerPoint Presentation</vt:lpstr>
      <vt:lpstr>Protocols </vt:lpstr>
      <vt:lpstr>PowerPoint Presentation</vt:lpstr>
      <vt:lpstr>Internet Control Message Protocol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ADMIN</cp:lastModifiedBy>
  <cp:revision>27</cp:revision>
  <dcterms:created xsi:type="dcterms:W3CDTF">2021-11-18T03:37:13Z</dcterms:created>
  <dcterms:modified xsi:type="dcterms:W3CDTF">2021-11-25T03:50:41Z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2014-10-01T00:00:00Z</vt:filetime>
  </property>
  <property fmtid="{D5CDD505-2E9C-101B-9397-08002B2CF9AE}" pid="3" name="Creator">
    <vt:lpwstr>Microsoft® PowerPoint® 2013</vt:lpwstr>
  </property>
  <property fmtid="{D5CDD505-2E9C-101B-9397-08002B2CF9AE}" pid="4" name="LastSaved">
    <vt:filetime>2021-11-18T00:00:00Z</vt:filetime>
  </property>
</Properties>
</file>